
<file path=[Content_Types].xml><?xml version="1.0" encoding="utf-8"?>
<Types xmlns="http://schemas.openxmlformats.org/package/2006/content-types">
  <Default Extension="xml" ContentType="application/xml"/>
  <Default Extension="wmf" ContentType="image/x-wmf"/>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361" r:id="rId2"/>
    <p:sldId id="319" r:id="rId3"/>
    <p:sldId id="321" r:id="rId4"/>
    <p:sldId id="322" r:id="rId5"/>
    <p:sldId id="325" r:id="rId6"/>
    <p:sldId id="324" r:id="rId7"/>
    <p:sldId id="327" r:id="rId8"/>
    <p:sldId id="328" r:id="rId9"/>
    <p:sldId id="329" r:id="rId10"/>
    <p:sldId id="330" r:id="rId11"/>
    <p:sldId id="331" r:id="rId12"/>
    <p:sldId id="332" r:id="rId13"/>
    <p:sldId id="333" r:id="rId14"/>
    <p:sldId id="334" r:id="rId15"/>
    <p:sldId id="335" r:id="rId16"/>
    <p:sldId id="336" r:id="rId17"/>
    <p:sldId id="337" r:id="rId18"/>
    <p:sldId id="338" r:id="rId19"/>
    <p:sldId id="340" r:id="rId20"/>
    <p:sldId id="341" r:id="rId21"/>
    <p:sldId id="342" r:id="rId22"/>
    <p:sldId id="343" r:id="rId23"/>
    <p:sldId id="344" r:id="rId24"/>
    <p:sldId id="345" r:id="rId25"/>
    <p:sldId id="348" r:id="rId26"/>
    <p:sldId id="346" r:id="rId27"/>
    <p:sldId id="347" r:id="rId28"/>
    <p:sldId id="349" r:id="rId29"/>
    <p:sldId id="350" r:id="rId30"/>
    <p:sldId id="351" r:id="rId31"/>
    <p:sldId id="317" r:id="rId32"/>
    <p:sldId id="311" r:id="rId33"/>
    <p:sldId id="312" r:id="rId34"/>
    <p:sldId id="313" r:id="rId35"/>
    <p:sldId id="315" r:id="rId36"/>
    <p:sldId id="314" r:id="rId37"/>
    <p:sldId id="302" r:id="rId38"/>
    <p:sldId id="357" r:id="rId39"/>
    <p:sldId id="352" r:id="rId40"/>
    <p:sldId id="353" r:id="rId41"/>
    <p:sldId id="354" r:id="rId42"/>
    <p:sldId id="355" r:id="rId43"/>
    <p:sldId id="358" r:id="rId44"/>
    <p:sldId id="359" r:id="rId45"/>
    <p:sldId id="360" r:id="rId46"/>
    <p:sldId id="356" r:id="rId47"/>
    <p:sldId id="308" r:id="rId48"/>
    <p:sldId id="318" r:id="rId49"/>
    <p:sldId id="306" r:id="rId50"/>
    <p:sldId id="307" r:id="rId51"/>
    <p:sldId id="305" r:id="rId52"/>
    <p:sldId id="304" r:id="rId53"/>
    <p:sldId id="301"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980E"/>
    <a:srgbClr val="2DED15"/>
    <a:srgbClr val="E431CF"/>
    <a:srgbClr val="99EEFF"/>
    <a:srgbClr val="0ADD11"/>
    <a:srgbClr val="CE7D0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7"/>
    <p:restoredTop sz="94643"/>
  </p:normalViewPr>
  <p:slideViewPr>
    <p:cSldViewPr snapToGrid="0" snapToObjects="1">
      <p:cViewPr varScale="1">
        <p:scale>
          <a:sx n="120" d="100"/>
          <a:sy n="120" d="100"/>
        </p:scale>
        <p:origin x="1016"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BD54F2-45BC-3644-B0DF-2A13A87B1C02}" type="datetimeFigureOut">
              <a:rPr lang="en-US" smtClean="0"/>
              <a:t>3/1/18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368573-5371-864B-8398-EF47C6AA19E5}" type="slidenum">
              <a:rPr lang="en-US" smtClean="0"/>
              <a:t>‹#›</a:t>
            </a:fld>
            <a:endParaRPr lang="en-US"/>
          </a:p>
        </p:txBody>
      </p:sp>
    </p:spTree>
    <p:extLst>
      <p:ext uri="{BB962C8B-B14F-4D97-AF65-F5344CB8AC3E}">
        <p14:creationId xmlns:p14="http://schemas.microsoft.com/office/powerpoint/2010/main" val="33978187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1</a:t>
            </a:fld>
            <a:endParaRPr lang="en-US"/>
          </a:p>
        </p:txBody>
      </p:sp>
    </p:spTree>
    <p:extLst>
      <p:ext uri="{BB962C8B-B14F-4D97-AF65-F5344CB8AC3E}">
        <p14:creationId xmlns:p14="http://schemas.microsoft.com/office/powerpoint/2010/main" val="1455410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33</a:t>
            </a:fld>
            <a:endParaRPr lang="en-US"/>
          </a:p>
        </p:txBody>
      </p:sp>
    </p:spTree>
    <p:extLst>
      <p:ext uri="{BB962C8B-B14F-4D97-AF65-F5344CB8AC3E}">
        <p14:creationId xmlns:p14="http://schemas.microsoft.com/office/powerpoint/2010/main" val="1407182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34</a:t>
            </a:fld>
            <a:endParaRPr lang="en-US"/>
          </a:p>
        </p:txBody>
      </p:sp>
    </p:spTree>
    <p:extLst>
      <p:ext uri="{BB962C8B-B14F-4D97-AF65-F5344CB8AC3E}">
        <p14:creationId xmlns:p14="http://schemas.microsoft.com/office/powerpoint/2010/main" val="2129388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35</a:t>
            </a:fld>
            <a:endParaRPr lang="en-US"/>
          </a:p>
        </p:txBody>
      </p:sp>
    </p:spTree>
    <p:extLst>
      <p:ext uri="{BB962C8B-B14F-4D97-AF65-F5344CB8AC3E}">
        <p14:creationId xmlns:p14="http://schemas.microsoft.com/office/powerpoint/2010/main" val="818759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36</a:t>
            </a:fld>
            <a:endParaRPr lang="en-US"/>
          </a:p>
        </p:txBody>
      </p:sp>
    </p:spTree>
    <p:extLst>
      <p:ext uri="{BB962C8B-B14F-4D97-AF65-F5344CB8AC3E}">
        <p14:creationId xmlns:p14="http://schemas.microsoft.com/office/powerpoint/2010/main" val="518571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37</a:t>
            </a:fld>
            <a:endParaRPr lang="en-US"/>
          </a:p>
        </p:txBody>
      </p:sp>
    </p:spTree>
    <p:extLst>
      <p:ext uri="{BB962C8B-B14F-4D97-AF65-F5344CB8AC3E}">
        <p14:creationId xmlns:p14="http://schemas.microsoft.com/office/powerpoint/2010/main" val="3106256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38</a:t>
            </a:fld>
            <a:endParaRPr lang="en-US"/>
          </a:p>
        </p:txBody>
      </p:sp>
    </p:spTree>
    <p:extLst>
      <p:ext uri="{BB962C8B-B14F-4D97-AF65-F5344CB8AC3E}">
        <p14:creationId xmlns:p14="http://schemas.microsoft.com/office/powerpoint/2010/main" val="1343948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39</a:t>
            </a:fld>
            <a:endParaRPr lang="en-US"/>
          </a:p>
        </p:txBody>
      </p:sp>
    </p:spTree>
    <p:extLst>
      <p:ext uri="{BB962C8B-B14F-4D97-AF65-F5344CB8AC3E}">
        <p14:creationId xmlns:p14="http://schemas.microsoft.com/office/powerpoint/2010/main" val="613364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40</a:t>
            </a:fld>
            <a:endParaRPr lang="en-US"/>
          </a:p>
        </p:txBody>
      </p:sp>
    </p:spTree>
    <p:extLst>
      <p:ext uri="{BB962C8B-B14F-4D97-AF65-F5344CB8AC3E}">
        <p14:creationId xmlns:p14="http://schemas.microsoft.com/office/powerpoint/2010/main" val="1880544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41</a:t>
            </a:fld>
            <a:endParaRPr lang="en-US"/>
          </a:p>
        </p:txBody>
      </p:sp>
    </p:spTree>
    <p:extLst>
      <p:ext uri="{BB962C8B-B14F-4D97-AF65-F5344CB8AC3E}">
        <p14:creationId xmlns:p14="http://schemas.microsoft.com/office/powerpoint/2010/main" val="1125631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42</a:t>
            </a:fld>
            <a:endParaRPr lang="en-US"/>
          </a:p>
        </p:txBody>
      </p:sp>
    </p:spTree>
    <p:extLst>
      <p:ext uri="{BB962C8B-B14F-4D97-AF65-F5344CB8AC3E}">
        <p14:creationId xmlns:p14="http://schemas.microsoft.com/office/powerpoint/2010/main" val="1721946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E79E48-70DC-6443-A59A-3F5D9B5D2CE9}" type="slidenum">
              <a:rPr lang="en-US"/>
              <a:pPr/>
              <a:t>19</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r>
              <a:rPr lang="en-US" dirty="0" smtClean="0"/>
              <a:t>While traditional inheritance is</a:t>
            </a:r>
            <a:r>
              <a:rPr lang="en-US" baseline="0" dirty="0" smtClean="0"/>
              <a:t> vertical, from parents to offspring, </a:t>
            </a:r>
            <a:r>
              <a:rPr lang="en-US" dirty="0" smtClean="0"/>
              <a:t>Distant</a:t>
            </a:r>
            <a:r>
              <a:rPr lang="en-US" baseline="0" dirty="0" smtClean="0"/>
              <a:t> </a:t>
            </a:r>
            <a:r>
              <a:rPr lang="en-US" dirty="0" smtClean="0"/>
              <a:t>microbial</a:t>
            </a:r>
            <a:r>
              <a:rPr lang="en-US" baseline="0" dirty="0" smtClean="0"/>
              <a:t> organisms, are capable of transferring genes horizontally as well – almost as if by petting a zebra we could sometimes acquire it’s stripes.</a:t>
            </a:r>
          </a:p>
          <a:p>
            <a:endParaRPr lang="en-US" baseline="0" dirty="0" smtClean="0"/>
          </a:p>
          <a:p>
            <a:r>
              <a:rPr lang="en-US" baseline="0" dirty="0" smtClean="0"/>
              <a:t>Several mechanisms have been worked out by which such gene transfers can occur, including conjugation (or bacterial sex), transformation (the uptake of raw DNA from the environment) and phage transduction (or the transfer of DNA by viruses that infect bacteria)</a:t>
            </a:r>
            <a:endParaRPr lang="en-US" dirty="0" smtClean="0"/>
          </a:p>
          <a:p>
            <a:endParaRPr lang="en-US" dirty="0" smtClean="0"/>
          </a:p>
          <a:p>
            <a:r>
              <a:rPr lang="en-US" dirty="0" smtClean="0"/>
              <a:t>Tree </a:t>
            </a:r>
            <a:r>
              <a:rPr lang="en-US" dirty="0"/>
              <a:t>(modified from):</a:t>
            </a:r>
          </a:p>
          <a:p>
            <a:r>
              <a:rPr lang="en-US" dirty="0"/>
              <a:t>Nicolas </a:t>
            </a:r>
            <a:r>
              <a:rPr lang="en-US" i="1" dirty="0"/>
              <a:t>et al.</a:t>
            </a:r>
            <a:r>
              <a:rPr lang="en-US" dirty="0"/>
              <a:t> </a:t>
            </a:r>
            <a:r>
              <a:rPr lang="en-US" i="1" dirty="0"/>
              <a:t>BMC Evolutionary Biology</a:t>
            </a:r>
            <a:r>
              <a:rPr lang="en-US" dirty="0"/>
              <a:t> 2007 </a:t>
            </a:r>
            <a:r>
              <a:rPr lang="en-US" b="1" dirty="0"/>
              <a:t>7</a:t>
            </a:r>
            <a:r>
              <a:rPr lang="en-US" dirty="0"/>
              <a:t>:141   doi:10.1186/1471-2148-7-141 </a:t>
            </a:r>
          </a:p>
          <a:p>
            <a:endParaRPr lang="en-US" dirty="0"/>
          </a:p>
          <a:p>
            <a:r>
              <a:rPr lang="en-US" dirty="0"/>
              <a:t>Bacterial Conjugation:</a:t>
            </a:r>
          </a:p>
          <a:p>
            <a:r>
              <a:rPr lang="en-US" dirty="0"/>
              <a:t>http://</a:t>
            </a:r>
            <a:r>
              <a:rPr lang="en-US" dirty="0" err="1"/>
              <a:t>tidepool.st.usm.edu/pix/bactconjug.gif</a:t>
            </a:r>
            <a:endParaRPr lang="en-US" dirty="0"/>
          </a:p>
          <a:p>
            <a:endParaRPr lang="en-US" dirty="0"/>
          </a:p>
          <a:p>
            <a:endParaRPr lang="en-US" dirty="0"/>
          </a:p>
          <a:p>
            <a:r>
              <a:rPr lang="en-US" dirty="0"/>
              <a:t>Bacterial bi-stability in transformation (from </a:t>
            </a:r>
            <a:r>
              <a:rPr lang="en-US" dirty="0" err="1"/>
              <a:t>Dubnau’s</a:t>
            </a:r>
            <a:r>
              <a:rPr lang="en-US" dirty="0"/>
              <a:t> website)</a:t>
            </a:r>
          </a:p>
          <a:p>
            <a:r>
              <a:rPr lang="en-US" dirty="0" err="1"/>
              <a:t>www.phri.org/research/images/dubnau_image.jpg</a:t>
            </a:r>
            <a:endParaRPr lang="en-US" dirty="0"/>
          </a:p>
          <a:p>
            <a:endParaRPr lang="en-US" dirty="0"/>
          </a:p>
          <a:p>
            <a:r>
              <a:rPr lang="en-US" dirty="0" err="1"/>
              <a:t>Lamda</a:t>
            </a:r>
            <a:r>
              <a:rPr lang="en-US" dirty="0"/>
              <a:t> phage:</a:t>
            </a:r>
          </a:p>
          <a:p>
            <a:r>
              <a:rPr lang="en-US" dirty="0"/>
              <a:t> </a:t>
            </a:r>
            <a:r>
              <a:rPr lang="en-US" dirty="0" err="1"/>
              <a:t>www.biochem.wisc.edu/inman/empics/virus.htm</a:t>
            </a:r>
            <a:endParaRPr lang="en-US" dirty="0"/>
          </a:p>
          <a:p>
            <a:r>
              <a:rPr lang="en-US" dirty="0"/>
              <a:t> </a:t>
            </a:r>
          </a:p>
        </p:txBody>
      </p:sp>
    </p:spTree>
    <p:extLst>
      <p:ext uri="{BB962C8B-B14F-4D97-AF65-F5344CB8AC3E}">
        <p14:creationId xmlns:p14="http://schemas.microsoft.com/office/powerpoint/2010/main" val="1587112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43</a:t>
            </a:fld>
            <a:endParaRPr lang="en-US"/>
          </a:p>
        </p:txBody>
      </p:sp>
    </p:spTree>
    <p:extLst>
      <p:ext uri="{BB962C8B-B14F-4D97-AF65-F5344CB8AC3E}">
        <p14:creationId xmlns:p14="http://schemas.microsoft.com/office/powerpoint/2010/main" val="1392307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44</a:t>
            </a:fld>
            <a:endParaRPr lang="en-US"/>
          </a:p>
        </p:txBody>
      </p:sp>
    </p:spTree>
    <p:extLst>
      <p:ext uri="{BB962C8B-B14F-4D97-AF65-F5344CB8AC3E}">
        <p14:creationId xmlns:p14="http://schemas.microsoft.com/office/powerpoint/2010/main" val="1757342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45</a:t>
            </a:fld>
            <a:endParaRPr lang="en-US"/>
          </a:p>
        </p:txBody>
      </p:sp>
    </p:spTree>
    <p:extLst>
      <p:ext uri="{BB962C8B-B14F-4D97-AF65-F5344CB8AC3E}">
        <p14:creationId xmlns:p14="http://schemas.microsoft.com/office/powerpoint/2010/main" val="400164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46</a:t>
            </a:fld>
            <a:endParaRPr lang="en-US"/>
          </a:p>
        </p:txBody>
      </p:sp>
    </p:spTree>
    <p:extLst>
      <p:ext uri="{BB962C8B-B14F-4D97-AF65-F5344CB8AC3E}">
        <p14:creationId xmlns:p14="http://schemas.microsoft.com/office/powerpoint/2010/main" val="1155872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context of ONE publication/product/figure writing</a:t>
            </a:r>
          </a:p>
          <a:p>
            <a:r>
              <a:rPr lang="en-US" dirty="0" smtClean="0"/>
              <a:t>clean modular code with test code, conducting reproducible </a:t>
            </a:r>
          </a:p>
          <a:p>
            <a:r>
              <a:rPr lang="en-US" smtClean="0"/>
              <a:t>research takes more time.</a:t>
            </a:r>
          </a:p>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47</a:t>
            </a:fld>
            <a:endParaRPr lang="en-US"/>
          </a:p>
        </p:txBody>
      </p:sp>
    </p:spTree>
    <p:extLst>
      <p:ext uri="{BB962C8B-B14F-4D97-AF65-F5344CB8AC3E}">
        <p14:creationId xmlns:p14="http://schemas.microsoft.com/office/powerpoint/2010/main" val="3106256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context of ONE publication/product/figure writing</a:t>
            </a:r>
          </a:p>
          <a:p>
            <a:r>
              <a:rPr lang="en-US" dirty="0" smtClean="0"/>
              <a:t>clean modular code with test code, conducting reproducible </a:t>
            </a:r>
          </a:p>
          <a:p>
            <a:r>
              <a:rPr lang="en-US" smtClean="0"/>
              <a:t>research takes more time.</a:t>
            </a:r>
          </a:p>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48</a:t>
            </a:fld>
            <a:endParaRPr lang="en-US"/>
          </a:p>
        </p:txBody>
      </p:sp>
    </p:spTree>
    <p:extLst>
      <p:ext uri="{BB962C8B-B14F-4D97-AF65-F5344CB8AC3E}">
        <p14:creationId xmlns:p14="http://schemas.microsoft.com/office/powerpoint/2010/main" val="1051475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context of ONE publication/product/figure writing</a:t>
            </a:r>
          </a:p>
          <a:p>
            <a:r>
              <a:rPr lang="en-US" dirty="0" smtClean="0"/>
              <a:t>clean modular code with test code, conducting reproducible </a:t>
            </a:r>
          </a:p>
          <a:p>
            <a:r>
              <a:rPr lang="en-US" smtClean="0"/>
              <a:t>research takes more time.</a:t>
            </a:r>
          </a:p>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49</a:t>
            </a:fld>
            <a:endParaRPr lang="en-US"/>
          </a:p>
        </p:txBody>
      </p:sp>
    </p:spTree>
    <p:extLst>
      <p:ext uri="{BB962C8B-B14F-4D97-AF65-F5344CB8AC3E}">
        <p14:creationId xmlns:p14="http://schemas.microsoft.com/office/powerpoint/2010/main" val="3106256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context of ONE publication/product/figure writing</a:t>
            </a:r>
          </a:p>
          <a:p>
            <a:r>
              <a:rPr lang="en-US" dirty="0" smtClean="0"/>
              <a:t>clean modular code with test code, conducting reproducible </a:t>
            </a:r>
          </a:p>
          <a:p>
            <a:r>
              <a:rPr lang="en-US" smtClean="0"/>
              <a:t>research takes more time.</a:t>
            </a:r>
          </a:p>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50</a:t>
            </a:fld>
            <a:endParaRPr lang="en-US"/>
          </a:p>
        </p:txBody>
      </p:sp>
    </p:spTree>
    <p:extLst>
      <p:ext uri="{BB962C8B-B14F-4D97-AF65-F5344CB8AC3E}">
        <p14:creationId xmlns:p14="http://schemas.microsoft.com/office/powerpoint/2010/main" val="3106256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context of ONE publication/product/figure writing</a:t>
            </a:r>
          </a:p>
          <a:p>
            <a:r>
              <a:rPr lang="en-US" dirty="0" smtClean="0"/>
              <a:t>clean modular code with test code, conducting reproducible </a:t>
            </a:r>
          </a:p>
          <a:p>
            <a:r>
              <a:rPr lang="en-US" smtClean="0"/>
              <a:t>research takes more time.</a:t>
            </a:r>
          </a:p>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51</a:t>
            </a:fld>
            <a:endParaRPr lang="en-US"/>
          </a:p>
        </p:txBody>
      </p:sp>
    </p:spTree>
    <p:extLst>
      <p:ext uri="{BB962C8B-B14F-4D97-AF65-F5344CB8AC3E}">
        <p14:creationId xmlns:p14="http://schemas.microsoft.com/office/powerpoint/2010/main" val="3106256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context of ONE publication/product/figure writing</a:t>
            </a:r>
          </a:p>
          <a:p>
            <a:r>
              <a:rPr lang="en-US" dirty="0" smtClean="0"/>
              <a:t>clean modular code with test code, conducting reproducible </a:t>
            </a:r>
          </a:p>
          <a:p>
            <a:r>
              <a:rPr lang="en-US" dirty="0" smtClean="0"/>
              <a:t>research takes more time.</a:t>
            </a:r>
          </a:p>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52</a:t>
            </a:fld>
            <a:endParaRPr lang="en-US"/>
          </a:p>
        </p:txBody>
      </p:sp>
    </p:spTree>
    <p:extLst>
      <p:ext uri="{BB962C8B-B14F-4D97-AF65-F5344CB8AC3E}">
        <p14:creationId xmlns:p14="http://schemas.microsoft.com/office/powerpoint/2010/main" val="3106256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078FCD-A44E-314A-86DA-42ED4D54E9E5}" type="slidenum">
              <a:rPr lang="en-US"/>
              <a:pPr/>
              <a:t>20</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r>
              <a:rPr lang="en-US" dirty="0" smtClean="0"/>
              <a:t>A</a:t>
            </a:r>
            <a:r>
              <a:rPr lang="en-US" baseline="0" dirty="0" smtClean="0"/>
              <a:t> second method for detecting HGT is by </a:t>
            </a:r>
            <a:r>
              <a:rPr lang="en-US" baseline="0" dirty="0" err="1" smtClean="0"/>
              <a:t>examinging</a:t>
            </a:r>
            <a:r>
              <a:rPr lang="en-US" baseline="0" dirty="0" smtClean="0"/>
              <a:t> the composition of genomes.  Different types of bacteria have characteristic patterns of A T C and G residues</a:t>
            </a:r>
          </a:p>
          <a:p>
            <a:r>
              <a:rPr lang="en-US" baseline="0" dirty="0" smtClean="0"/>
              <a:t>…by calculating frequencies we can find </a:t>
            </a:r>
            <a:r>
              <a:rPr lang="en-US" baseline="0" dirty="0" err="1" smtClean="0"/>
              <a:t>atypcial</a:t>
            </a:r>
            <a:r>
              <a:rPr lang="en-US" baseline="0" dirty="0" smtClean="0"/>
              <a:t> genes that are likely to have come from a different type of bacterium.</a:t>
            </a:r>
            <a:endParaRPr lang="en-US" dirty="0"/>
          </a:p>
        </p:txBody>
      </p:sp>
    </p:spTree>
    <p:extLst>
      <p:ext uri="{BB962C8B-B14F-4D97-AF65-F5344CB8AC3E}">
        <p14:creationId xmlns:p14="http://schemas.microsoft.com/office/powerpoint/2010/main" val="7745984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53</a:t>
            </a:fld>
            <a:endParaRPr lang="en-US"/>
          </a:p>
        </p:txBody>
      </p:sp>
    </p:spTree>
    <p:extLst>
      <p:ext uri="{BB962C8B-B14F-4D97-AF65-F5344CB8AC3E}">
        <p14:creationId xmlns:p14="http://schemas.microsoft.com/office/powerpoint/2010/main" val="3106256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395989-2C35-1140-9EF7-4E571513FF03}" type="slidenum">
              <a:rPr lang="en-US" altLang="en-US"/>
              <a:pPr/>
              <a:t>21</a:t>
            </a:fld>
            <a:endParaRPr lang="en-US" alt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61729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1AA2F4-A3B9-804F-97A8-02DCFED1276F}" type="slidenum">
              <a:rPr lang="en-US" altLang="en-US"/>
              <a:pPr/>
              <a:t>22</a:t>
            </a:fld>
            <a:endParaRPr lang="en-US" altLang="en-US"/>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17600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29</a:t>
            </a:fld>
            <a:endParaRPr lang="en-US"/>
          </a:p>
        </p:txBody>
      </p:sp>
    </p:spTree>
    <p:extLst>
      <p:ext uri="{BB962C8B-B14F-4D97-AF65-F5344CB8AC3E}">
        <p14:creationId xmlns:p14="http://schemas.microsoft.com/office/powerpoint/2010/main" val="895220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30</a:t>
            </a:fld>
            <a:endParaRPr lang="en-US"/>
          </a:p>
        </p:txBody>
      </p:sp>
    </p:spTree>
    <p:extLst>
      <p:ext uri="{BB962C8B-B14F-4D97-AF65-F5344CB8AC3E}">
        <p14:creationId xmlns:p14="http://schemas.microsoft.com/office/powerpoint/2010/main" val="1108361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31</a:t>
            </a:fld>
            <a:endParaRPr lang="en-US"/>
          </a:p>
        </p:txBody>
      </p:sp>
    </p:spTree>
    <p:extLst>
      <p:ext uri="{BB962C8B-B14F-4D97-AF65-F5344CB8AC3E}">
        <p14:creationId xmlns:p14="http://schemas.microsoft.com/office/powerpoint/2010/main" val="1502298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68573-5371-864B-8398-EF47C6AA19E5}" type="slidenum">
              <a:rPr lang="en-US" smtClean="0"/>
              <a:t>32</a:t>
            </a:fld>
            <a:endParaRPr lang="en-US"/>
          </a:p>
        </p:txBody>
      </p:sp>
    </p:spTree>
    <p:extLst>
      <p:ext uri="{BB962C8B-B14F-4D97-AF65-F5344CB8AC3E}">
        <p14:creationId xmlns:p14="http://schemas.microsoft.com/office/powerpoint/2010/main" val="800783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325C3FB-7F68-0C40-A651-9A84C6FB5973}"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0E8DD-7672-0A4C-AFBF-F7B5DA854C7B}" type="slidenum">
              <a:rPr lang="en-US" smtClean="0"/>
              <a:t>‹#›</a:t>
            </a:fld>
            <a:endParaRPr lang="en-US"/>
          </a:p>
        </p:txBody>
      </p:sp>
    </p:spTree>
    <p:extLst>
      <p:ext uri="{BB962C8B-B14F-4D97-AF65-F5344CB8AC3E}">
        <p14:creationId xmlns:p14="http://schemas.microsoft.com/office/powerpoint/2010/main" val="1769324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25C3FB-7F68-0C40-A651-9A84C6FB5973}"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0E8DD-7672-0A4C-AFBF-F7B5DA854C7B}" type="slidenum">
              <a:rPr lang="en-US" smtClean="0"/>
              <a:t>‹#›</a:t>
            </a:fld>
            <a:endParaRPr lang="en-US"/>
          </a:p>
        </p:txBody>
      </p:sp>
    </p:spTree>
    <p:extLst>
      <p:ext uri="{BB962C8B-B14F-4D97-AF65-F5344CB8AC3E}">
        <p14:creationId xmlns:p14="http://schemas.microsoft.com/office/powerpoint/2010/main" val="3920022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25C3FB-7F68-0C40-A651-9A84C6FB5973}"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0E8DD-7672-0A4C-AFBF-F7B5DA854C7B}" type="slidenum">
              <a:rPr lang="en-US" smtClean="0"/>
              <a:t>‹#›</a:t>
            </a:fld>
            <a:endParaRPr lang="en-US"/>
          </a:p>
        </p:txBody>
      </p:sp>
    </p:spTree>
    <p:extLst>
      <p:ext uri="{BB962C8B-B14F-4D97-AF65-F5344CB8AC3E}">
        <p14:creationId xmlns:p14="http://schemas.microsoft.com/office/powerpoint/2010/main" val="2617861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25C3FB-7F68-0C40-A651-9A84C6FB5973}"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0E8DD-7672-0A4C-AFBF-F7B5DA854C7B}" type="slidenum">
              <a:rPr lang="en-US" smtClean="0"/>
              <a:t>‹#›</a:t>
            </a:fld>
            <a:endParaRPr lang="en-US"/>
          </a:p>
        </p:txBody>
      </p:sp>
    </p:spTree>
    <p:extLst>
      <p:ext uri="{BB962C8B-B14F-4D97-AF65-F5344CB8AC3E}">
        <p14:creationId xmlns:p14="http://schemas.microsoft.com/office/powerpoint/2010/main" val="530337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325C3FB-7F68-0C40-A651-9A84C6FB5973}"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0E8DD-7672-0A4C-AFBF-F7B5DA854C7B}" type="slidenum">
              <a:rPr lang="en-US" smtClean="0"/>
              <a:t>‹#›</a:t>
            </a:fld>
            <a:endParaRPr lang="en-US"/>
          </a:p>
        </p:txBody>
      </p:sp>
    </p:spTree>
    <p:extLst>
      <p:ext uri="{BB962C8B-B14F-4D97-AF65-F5344CB8AC3E}">
        <p14:creationId xmlns:p14="http://schemas.microsoft.com/office/powerpoint/2010/main" val="709323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325C3FB-7F68-0C40-A651-9A84C6FB5973}" type="datetimeFigureOut">
              <a:rPr lang="en-US" smtClean="0"/>
              <a:t>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0E8DD-7672-0A4C-AFBF-F7B5DA854C7B}" type="slidenum">
              <a:rPr lang="en-US" smtClean="0"/>
              <a:t>‹#›</a:t>
            </a:fld>
            <a:endParaRPr lang="en-US"/>
          </a:p>
        </p:txBody>
      </p:sp>
    </p:spTree>
    <p:extLst>
      <p:ext uri="{BB962C8B-B14F-4D97-AF65-F5344CB8AC3E}">
        <p14:creationId xmlns:p14="http://schemas.microsoft.com/office/powerpoint/2010/main" val="3038337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325C3FB-7F68-0C40-A651-9A84C6FB5973}" type="datetimeFigureOut">
              <a:rPr lang="en-US" smtClean="0"/>
              <a:t>3/1/18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20E8DD-7672-0A4C-AFBF-F7B5DA854C7B}" type="slidenum">
              <a:rPr lang="en-US" smtClean="0"/>
              <a:t>‹#›</a:t>
            </a:fld>
            <a:endParaRPr lang="en-US"/>
          </a:p>
        </p:txBody>
      </p:sp>
    </p:spTree>
    <p:extLst>
      <p:ext uri="{BB962C8B-B14F-4D97-AF65-F5344CB8AC3E}">
        <p14:creationId xmlns:p14="http://schemas.microsoft.com/office/powerpoint/2010/main" val="862797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325C3FB-7F68-0C40-A651-9A84C6FB5973}" type="datetimeFigureOut">
              <a:rPr lang="en-US" smtClean="0"/>
              <a:t>3/1/18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20E8DD-7672-0A4C-AFBF-F7B5DA854C7B}" type="slidenum">
              <a:rPr lang="en-US" smtClean="0"/>
              <a:t>‹#›</a:t>
            </a:fld>
            <a:endParaRPr lang="en-US"/>
          </a:p>
        </p:txBody>
      </p:sp>
    </p:spTree>
    <p:extLst>
      <p:ext uri="{BB962C8B-B14F-4D97-AF65-F5344CB8AC3E}">
        <p14:creationId xmlns:p14="http://schemas.microsoft.com/office/powerpoint/2010/main" val="2056748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25C3FB-7F68-0C40-A651-9A84C6FB5973}" type="datetimeFigureOut">
              <a:rPr lang="en-US" smtClean="0"/>
              <a:t>3/1/18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20E8DD-7672-0A4C-AFBF-F7B5DA854C7B}" type="slidenum">
              <a:rPr lang="en-US" smtClean="0"/>
              <a:t>‹#›</a:t>
            </a:fld>
            <a:endParaRPr lang="en-US"/>
          </a:p>
        </p:txBody>
      </p:sp>
    </p:spTree>
    <p:extLst>
      <p:ext uri="{BB962C8B-B14F-4D97-AF65-F5344CB8AC3E}">
        <p14:creationId xmlns:p14="http://schemas.microsoft.com/office/powerpoint/2010/main" val="1511351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25C3FB-7F68-0C40-A651-9A84C6FB5973}" type="datetimeFigureOut">
              <a:rPr lang="en-US" smtClean="0"/>
              <a:t>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0E8DD-7672-0A4C-AFBF-F7B5DA854C7B}" type="slidenum">
              <a:rPr lang="en-US" smtClean="0"/>
              <a:t>‹#›</a:t>
            </a:fld>
            <a:endParaRPr lang="en-US"/>
          </a:p>
        </p:txBody>
      </p:sp>
    </p:spTree>
    <p:extLst>
      <p:ext uri="{BB962C8B-B14F-4D97-AF65-F5344CB8AC3E}">
        <p14:creationId xmlns:p14="http://schemas.microsoft.com/office/powerpoint/2010/main" val="857934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25C3FB-7F68-0C40-A651-9A84C6FB5973}" type="datetimeFigureOut">
              <a:rPr lang="en-US" smtClean="0"/>
              <a:t>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0E8DD-7672-0A4C-AFBF-F7B5DA854C7B}" type="slidenum">
              <a:rPr lang="en-US" smtClean="0"/>
              <a:t>‹#›</a:t>
            </a:fld>
            <a:endParaRPr lang="en-US"/>
          </a:p>
        </p:txBody>
      </p:sp>
    </p:spTree>
    <p:extLst>
      <p:ext uri="{BB962C8B-B14F-4D97-AF65-F5344CB8AC3E}">
        <p14:creationId xmlns:p14="http://schemas.microsoft.com/office/powerpoint/2010/main" val="5148420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25C3FB-7F68-0C40-A651-9A84C6FB5973}" type="datetimeFigureOut">
              <a:rPr lang="en-US" smtClean="0"/>
              <a:t>3/1/18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20E8DD-7672-0A4C-AFBF-F7B5DA854C7B}" type="slidenum">
              <a:rPr lang="en-US" smtClean="0"/>
              <a:t>‹#›</a:t>
            </a:fld>
            <a:endParaRPr lang="en-US"/>
          </a:p>
        </p:txBody>
      </p:sp>
    </p:spTree>
    <p:extLst>
      <p:ext uri="{BB962C8B-B14F-4D97-AF65-F5344CB8AC3E}">
        <p14:creationId xmlns:p14="http://schemas.microsoft.com/office/powerpoint/2010/main" val="19017990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emf"/><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w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tiff"/><Relationship Id="rId3" Type="http://schemas.openxmlformats.org/officeDocument/2006/relationships/image" Target="../media/image37.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1" Type="http://schemas.openxmlformats.org/officeDocument/2006/relationships/slideLayout" Target="../slideLayouts/slideLayout1.xml"/><Relationship Id="rId2" Type="http://schemas.openxmlformats.org/officeDocument/2006/relationships/image" Target="../media/image1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downloads.yeastgenome.org/sequence/S288C_reference/orf_protei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emf"/><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100" y="0"/>
            <a:ext cx="5492635" cy="6858000"/>
          </a:xfrm>
          <a:prstGeom prst="rect">
            <a:avLst/>
          </a:prstGeom>
        </p:spPr>
      </p:pic>
    </p:spTree>
    <p:extLst>
      <p:ext uri="{BB962C8B-B14F-4D97-AF65-F5344CB8AC3E}">
        <p14:creationId xmlns:p14="http://schemas.microsoft.com/office/powerpoint/2010/main" val="12521358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9338" y="-109750"/>
            <a:ext cx="8974662" cy="1470025"/>
          </a:xfrm>
        </p:spPr>
        <p:txBody>
          <a:bodyPr>
            <a:normAutofit/>
          </a:bodyPr>
          <a:lstStyle/>
          <a:p>
            <a:r>
              <a:rPr lang="en-US" dirty="0" smtClean="0"/>
              <a:t>Local Alignment: Smith-Waterman</a:t>
            </a:r>
            <a:endParaRPr lang="en-US" dirty="0">
              <a:solidFill>
                <a:srgbClr val="CE7D0D"/>
              </a:solidFill>
            </a:endParaRPr>
          </a:p>
        </p:txBody>
      </p:sp>
      <p:sp>
        <p:nvSpPr>
          <p:cNvPr id="3" name="Subtitle 2"/>
          <p:cNvSpPr>
            <a:spLocks noGrp="1"/>
          </p:cNvSpPr>
          <p:nvPr>
            <p:ph type="subTitle" idx="1"/>
          </p:nvPr>
        </p:nvSpPr>
        <p:spPr>
          <a:xfrm>
            <a:off x="1371600" y="2346472"/>
            <a:ext cx="6400800" cy="3787636"/>
          </a:xfrm>
        </p:spPr>
        <p:txBody>
          <a:bodyPr>
            <a:normAutofit/>
          </a:bodyPr>
          <a:lstStyle/>
          <a:p>
            <a:r>
              <a:rPr lang="en-US" dirty="0" smtClean="0"/>
              <a:t>Like Needleman-</a:t>
            </a:r>
            <a:r>
              <a:rPr lang="en-US" dirty="0" err="1" smtClean="0"/>
              <a:t>Wunsch</a:t>
            </a:r>
            <a:r>
              <a:rPr lang="en-US" dirty="0" smtClean="0"/>
              <a:t>, but...</a:t>
            </a:r>
          </a:p>
          <a:p>
            <a:endParaRPr lang="en-US" dirty="0"/>
          </a:p>
          <a:p>
            <a:endParaRPr lang="en-US" dirty="0" smtClean="0"/>
          </a:p>
          <a:p>
            <a:endParaRPr lang="en-US" dirty="0" smtClean="0"/>
          </a:p>
        </p:txBody>
      </p:sp>
      <p:pic>
        <p:nvPicPr>
          <p:cNvPr id="4" name="Picture 3" descr="BLASTd_things.a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6205"/>
            <a:ext cx="3513385" cy="673590"/>
          </a:xfrm>
          <a:prstGeom prst="rect">
            <a:avLst/>
          </a:prstGeom>
        </p:spPr>
      </p:pic>
      <p:pic>
        <p:nvPicPr>
          <p:cNvPr id="5" name="Picture 4" descr="Screen Shot 2017-01-26 at 8.41.4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2505529"/>
            <a:ext cx="7975600" cy="4229100"/>
          </a:xfrm>
          <a:prstGeom prst="rect">
            <a:avLst/>
          </a:prstGeom>
        </p:spPr>
      </p:pic>
    </p:spTree>
    <p:extLst>
      <p:ext uri="{BB962C8B-B14F-4D97-AF65-F5344CB8AC3E}">
        <p14:creationId xmlns:p14="http://schemas.microsoft.com/office/powerpoint/2010/main" val="9530266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76333" y="192629"/>
            <a:ext cx="3331457" cy="1470025"/>
          </a:xfrm>
        </p:spPr>
        <p:txBody>
          <a:bodyPr>
            <a:normAutofit fontScale="90000"/>
          </a:bodyPr>
          <a:lstStyle/>
          <a:p>
            <a:r>
              <a:rPr lang="en-US" u="sng" dirty="0">
                <a:solidFill>
                  <a:srgbClr val="CE7D0D"/>
                </a:solidFill>
              </a:rPr>
              <a:t>T</a:t>
            </a:r>
            <a:r>
              <a:rPr lang="en-US" u="sng" dirty="0" smtClean="0">
                <a:solidFill>
                  <a:srgbClr val="CE7D0D"/>
                </a:solidFill>
              </a:rPr>
              <a:t>ree building methods: </a:t>
            </a:r>
            <a:r>
              <a:rPr lang="en-US" b="1" dirty="0" smtClean="0"/>
              <a:t>Parsimony</a:t>
            </a:r>
            <a:endParaRPr lang="en-US" dirty="0"/>
          </a:p>
        </p:txBody>
      </p:sp>
      <p:sp>
        <p:nvSpPr>
          <p:cNvPr id="5" name="TextBox 4"/>
          <p:cNvSpPr txBox="1"/>
          <p:nvPr/>
        </p:nvSpPr>
        <p:spPr>
          <a:xfrm>
            <a:off x="4503274" y="6543861"/>
            <a:ext cx="4640726" cy="307777"/>
          </a:xfrm>
          <a:prstGeom prst="rect">
            <a:avLst/>
          </a:prstGeom>
          <a:noFill/>
        </p:spPr>
        <p:txBody>
          <a:bodyPr wrap="none" rtlCol="0">
            <a:spAutoFit/>
          </a:bodyPr>
          <a:lstStyle/>
          <a:p>
            <a:r>
              <a:rPr lang="en-US" sz="1400" dirty="0">
                <a:solidFill>
                  <a:srgbClr val="FA980E"/>
                </a:solidFill>
              </a:rPr>
              <a:t>Source</a:t>
            </a:r>
            <a:r>
              <a:rPr lang="en-US" sz="1400" dirty="0"/>
              <a:t>: http://</a:t>
            </a:r>
            <a:r>
              <a:rPr lang="en-US" sz="1400" dirty="0" err="1"/>
              <a:t>sites.biology.duke.edu</a:t>
            </a:r>
            <a:r>
              <a:rPr lang="en-US" sz="1400" dirty="0"/>
              <a:t>/</a:t>
            </a:r>
            <a:r>
              <a:rPr lang="en-US" sz="1400" dirty="0" err="1"/>
              <a:t>rausher</a:t>
            </a:r>
            <a:r>
              <a:rPr lang="en-US" sz="1400" dirty="0"/>
              <a:t>/lec22_05.html</a:t>
            </a:r>
          </a:p>
        </p:txBody>
      </p:sp>
      <p:sp>
        <p:nvSpPr>
          <p:cNvPr id="7" name="TextBox 6"/>
          <p:cNvSpPr txBox="1"/>
          <p:nvPr/>
        </p:nvSpPr>
        <p:spPr>
          <a:xfrm>
            <a:off x="917222" y="139890"/>
            <a:ext cx="3095719" cy="369332"/>
          </a:xfrm>
          <a:prstGeom prst="rect">
            <a:avLst/>
          </a:prstGeom>
          <a:noFill/>
        </p:spPr>
        <p:txBody>
          <a:bodyPr wrap="none" rtlCol="0">
            <a:spAutoFit/>
          </a:bodyPr>
          <a:lstStyle/>
          <a:p>
            <a:r>
              <a:rPr lang="en-US" b="1" dirty="0" smtClean="0"/>
              <a:t>Parsimony Algorithm: Up-pass</a:t>
            </a:r>
            <a:endParaRPr lang="en-US" b="1" dirty="0"/>
          </a:p>
        </p:txBody>
      </p:sp>
      <p:pic>
        <p:nvPicPr>
          <p:cNvPr id="8" name="Picture 7"/>
          <p:cNvPicPr>
            <a:picLocks noChangeAspect="1"/>
          </p:cNvPicPr>
          <p:nvPr/>
        </p:nvPicPr>
        <p:blipFill>
          <a:blip r:embed="rId2"/>
          <a:stretch>
            <a:fillRect/>
          </a:stretch>
        </p:blipFill>
        <p:spPr>
          <a:xfrm>
            <a:off x="73144" y="2648857"/>
            <a:ext cx="3328729" cy="1892904"/>
          </a:xfrm>
          <a:prstGeom prst="rect">
            <a:avLst/>
          </a:prstGeom>
        </p:spPr>
      </p:pic>
      <p:pic>
        <p:nvPicPr>
          <p:cNvPr id="9" name="Picture 8"/>
          <p:cNvPicPr>
            <a:picLocks noChangeAspect="1"/>
          </p:cNvPicPr>
          <p:nvPr/>
        </p:nvPicPr>
        <p:blipFill>
          <a:blip r:embed="rId3"/>
          <a:stretch>
            <a:fillRect/>
          </a:stretch>
        </p:blipFill>
        <p:spPr>
          <a:xfrm>
            <a:off x="3829352" y="2648857"/>
            <a:ext cx="4334933" cy="3276297"/>
          </a:xfrm>
          <a:prstGeom prst="rect">
            <a:avLst/>
          </a:prstGeom>
        </p:spPr>
      </p:pic>
      <p:sp>
        <p:nvSpPr>
          <p:cNvPr id="6" name="Rectangle 5"/>
          <p:cNvSpPr/>
          <p:nvPr/>
        </p:nvSpPr>
        <p:spPr>
          <a:xfrm>
            <a:off x="7073512" y="5491238"/>
            <a:ext cx="473916" cy="133047"/>
          </a:xfrm>
          <a:prstGeom prst="rect">
            <a:avLst/>
          </a:prstGeom>
          <a:solidFill>
            <a:srgbClr val="FA980E"/>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850866" y="3580191"/>
            <a:ext cx="362585" cy="121720"/>
          </a:xfrm>
          <a:prstGeom prst="rect">
            <a:avLst/>
          </a:prstGeom>
          <a:solidFill>
            <a:srgbClr val="FA980E"/>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7664080" y="5367049"/>
            <a:ext cx="1058653" cy="369332"/>
          </a:xfrm>
          <a:prstGeom prst="rect">
            <a:avLst/>
          </a:prstGeom>
          <a:noFill/>
        </p:spPr>
        <p:txBody>
          <a:bodyPr wrap="none" rtlCol="0">
            <a:spAutoFit/>
          </a:bodyPr>
          <a:lstStyle/>
          <a:p>
            <a:r>
              <a:rPr lang="en-US" dirty="0" smtClean="0"/>
              <a:t>Gain </a:t>
            </a:r>
            <a:r>
              <a:rPr lang="en-US" sz="1000" dirty="0" smtClean="0"/>
              <a:t>(0 </a:t>
            </a:r>
            <a:r>
              <a:rPr lang="en-US" sz="1000" dirty="0" smtClean="0">
                <a:sym typeface="Wingdings"/>
              </a:rPr>
              <a:t> 1)</a:t>
            </a:r>
            <a:endParaRPr lang="en-US" sz="1000" dirty="0"/>
          </a:p>
        </p:txBody>
      </p:sp>
      <p:sp>
        <p:nvSpPr>
          <p:cNvPr id="12" name="Rectangle 11"/>
          <p:cNvSpPr/>
          <p:nvPr/>
        </p:nvSpPr>
        <p:spPr>
          <a:xfrm>
            <a:off x="7073512" y="5792107"/>
            <a:ext cx="473916" cy="133047"/>
          </a:xfrm>
          <a:prstGeom prst="rect">
            <a:avLst/>
          </a:prstGeom>
          <a:solidFill>
            <a:srgbClr val="0000FF"/>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7695188" y="5679924"/>
            <a:ext cx="1027545" cy="369332"/>
          </a:xfrm>
          <a:prstGeom prst="rect">
            <a:avLst/>
          </a:prstGeom>
          <a:noFill/>
        </p:spPr>
        <p:txBody>
          <a:bodyPr wrap="none" rtlCol="0">
            <a:spAutoFit/>
          </a:bodyPr>
          <a:lstStyle/>
          <a:p>
            <a:r>
              <a:rPr lang="en-US" dirty="0" smtClean="0"/>
              <a:t>Loss </a:t>
            </a:r>
            <a:r>
              <a:rPr lang="en-US" sz="1000" dirty="0" smtClean="0"/>
              <a:t>(1 </a:t>
            </a:r>
            <a:r>
              <a:rPr lang="en-US" sz="1000" dirty="0" smtClean="0">
                <a:sym typeface="Wingdings"/>
              </a:rPr>
              <a:t> 0)</a:t>
            </a:r>
            <a:endParaRPr lang="en-US" sz="1000" dirty="0"/>
          </a:p>
        </p:txBody>
      </p:sp>
      <p:sp>
        <p:nvSpPr>
          <p:cNvPr id="15" name="Rectangle 14"/>
          <p:cNvSpPr/>
          <p:nvPr/>
        </p:nvSpPr>
        <p:spPr>
          <a:xfrm>
            <a:off x="6940599" y="4204305"/>
            <a:ext cx="362585" cy="121720"/>
          </a:xfrm>
          <a:prstGeom prst="rect">
            <a:avLst/>
          </a:prstGeom>
          <a:solidFill>
            <a:srgbClr val="FA980E"/>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664091" y="3519331"/>
            <a:ext cx="362585" cy="121720"/>
          </a:xfrm>
          <a:prstGeom prst="rect">
            <a:avLst/>
          </a:prstGeom>
          <a:solidFill>
            <a:srgbClr val="0000FF"/>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73144" y="4776167"/>
            <a:ext cx="4151860" cy="2308324"/>
          </a:xfrm>
          <a:prstGeom prst="rect">
            <a:avLst/>
          </a:prstGeom>
          <a:noFill/>
        </p:spPr>
        <p:txBody>
          <a:bodyPr wrap="none" rtlCol="0">
            <a:spAutoFit/>
          </a:bodyPr>
          <a:lstStyle/>
          <a:p>
            <a:r>
              <a:rPr lang="en-US" b="1" dirty="0" smtClean="0">
                <a:solidFill>
                  <a:srgbClr val="FA980E"/>
                </a:solidFill>
              </a:rPr>
              <a:t>Notice:</a:t>
            </a:r>
            <a:r>
              <a:rPr lang="en-US" b="1" dirty="0" smtClean="0"/>
              <a:t>  </a:t>
            </a:r>
            <a:r>
              <a:rPr lang="en-US" dirty="0" smtClean="0"/>
              <a:t>The number of ambiguous</a:t>
            </a:r>
          </a:p>
          <a:p>
            <a:r>
              <a:rPr lang="en-US" dirty="0" smtClean="0"/>
              <a:t>nodes generated in the down-pass</a:t>
            </a:r>
          </a:p>
          <a:p>
            <a:r>
              <a:rPr lang="en-US" dirty="0" smtClean="0"/>
              <a:t>is the same as the number of evolutionary</a:t>
            </a:r>
          </a:p>
          <a:p>
            <a:r>
              <a:rPr lang="en-US" dirty="0" smtClean="0"/>
              <a:t>transitions needed to explain the tree.</a:t>
            </a:r>
          </a:p>
          <a:p>
            <a:r>
              <a:rPr lang="en-US" i="1" dirty="0" smtClean="0"/>
              <a:t>This is used as an optimality criterion for</a:t>
            </a:r>
          </a:p>
          <a:p>
            <a:r>
              <a:rPr lang="en-US" i="1" dirty="0" smtClean="0"/>
              <a:t>picking a best tree in parsimony analysis</a:t>
            </a:r>
          </a:p>
          <a:p>
            <a:endParaRPr lang="en-US" dirty="0"/>
          </a:p>
          <a:p>
            <a:endParaRPr lang="en-US" dirty="0" smtClean="0"/>
          </a:p>
        </p:txBody>
      </p:sp>
    </p:spTree>
    <p:extLst>
      <p:ext uri="{BB962C8B-B14F-4D97-AF65-F5344CB8AC3E}">
        <p14:creationId xmlns:p14="http://schemas.microsoft.com/office/powerpoint/2010/main" val="15861361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571" y="-303276"/>
            <a:ext cx="8653752" cy="1470025"/>
          </a:xfrm>
        </p:spPr>
        <p:txBody>
          <a:bodyPr>
            <a:normAutofit/>
          </a:bodyPr>
          <a:lstStyle/>
          <a:p>
            <a:r>
              <a:rPr lang="en-US" b="1" dirty="0" smtClean="0">
                <a:solidFill>
                  <a:schemeClr val="accent6"/>
                </a:solidFill>
              </a:rPr>
              <a:t>Parsimony: </a:t>
            </a:r>
            <a:r>
              <a:rPr lang="en-US" b="1" dirty="0" smtClean="0"/>
              <a:t>Long Branch Attraction</a:t>
            </a:r>
            <a:endParaRPr lang="en-US" dirty="0"/>
          </a:p>
        </p:txBody>
      </p:sp>
      <p:cxnSp>
        <p:nvCxnSpPr>
          <p:cNvPr id="9" name="Straight Connector 8"/>
          <p:cNvCxnSpPr/>
          <p:nvPr/>
        </p:nvCxnSpPr>
        <p:spPr>
          <a:xfrm>
            <a:off x="1862663" y="1524012"/>
            <a:ext cx="1" cy="2806095"/>
          </a:xfrm>
          <a:prstGeom prst="line">
            <a:avLst/>
          </a:prstGeom>
          <a:ln w="142875" cap="rnd">
            <a:gradFill flip="none" rotWithShape="1">
              <a:gsLst>
                <a:gs pos="17000">
                  <a:srgbClr val="FF0000"/>
                </a:gs>
                <a:gs pos="6000">
                  <a:schemeClr val="tx1"/>
                </a:gs>
                <a:gs pos="89000">
                  <a:schemeClr val="tx1"/>
                </a:gs>
                <a:gs pos="46000">
                  <a:schemeClr val="tx1"/>
                </a:gs>
                <a:gs pos="73000">
                  <a:schemeClr val="tx1"/>
                </a:gs>
                <a:gs pos="100000">
                  <a:srgbClr val="FF0000"/>
                </a:gs>
                <a:gs pos="59000">
                  <a:srgbClr val="FF0000"/>
                </a:gs>
              </a:gsLst>
              <a:lin ang="1584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862663" y="4330107"/>
            <a:ext cx="907143" cy="0"/>
          </a:xfrm>
          <a:prstGeom prst="line">
            <a:avLst/>
          </a:prstGeom>
          <a:ln w="142875"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2769806" y="3943060"/>
            <a:ext cx="0" cy="387047"/>
          </a:xfrm>
          <a:prstGeom prst="line">
            <a:avLst/>
          </a:prstGeom>
          <a:ln w="142875"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406014" y="1524012"/>
            <a:ext cx="1" cy="2806095"/>
          </a:xfrm>
          <a:prstGeom prst="line">
            <a:avLst/>
          </a:prstGeom>
          <a:ln w="142875" cap="rnd">
            <a:gradFill flip="none" rotWithShape="1">
              <a:gsLst>
                <a:gs pos="27000">
                  <a:srgbClr val="FF0000"/>
                </a:gs>
                <a:gs pos="6000">
                  <a:schemeClr val="tx1"/>
                </a:gs>
                <a:gs pos="54000">
                  <a:schemeClr val="tx1"/>
                </a:gs>
                <a:gs pos="77000">
                  <a:srgbClr val="FF0000"/>
                </a:gs>
              </a:gsLst>
              <a:lin ang="1584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406014" y="4330107"/>
            <a:ext cx="907143" cy="0"/>
          </a:xfrm>
          <a:prstGeom prst="line">
            <a:avLst/>
          </a:prstGeom>
          <a:ln w="142875"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4313157" y="3943060"/>
            <a:ext cx="0" cy="387047"/>
          </a:xfrm>
          <a:prstGeom prst="line">
            <a:avLst/>
          </a:prstGeom>
          <a:ln w="142875"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261806" y="4330107"/>
            <a:ext cx="0" cy="628953"/>
          </a:xfrm>
          <a:prstGeom prst="line">
            <a:avLst/>
          </a:prstGeom>
          <a:ln w="142875"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261806" y="4959060"/>
            <a:ext cx="1596571" cy="0"/>
          </a:xfrm>
          <a:prstGeom prst="line">
            <a:avLst/>
          </a:prstGeom>
          <a:ln w="142875"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3858377" y="4330107"/>
            <a:ext cx="0" cy="628953"/>
          </a:xfrm>
          <a:prstGeom prst="line">
            <a:avLst/>
          </a:prstGeom>
          <a:ln w="142875"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3023806" y="4959060"/>
            <a:ext cx="24190" cy="822476"/>
          </a:xfrm>
          <a:prstGeom prst="line">
            <a:avLst/>
          </a:prstGeom>
          <a:ln w="142875" cap="rnd">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05619" y="2576293"/>
            <a:ext cx="1071364" cy="2308324"/>
          </a:xfrm>
          <a:prstGeom prst="rect">
            <a:avLst/>
          </a:prstGeom>
          <a:noFill/>
        </p:spPr>
        <p:txBody>
          <a:bodyPr wrap="none" rtlCol="0">
            <a:spAutoFit/>
          </a:bodyPr>
          <a:lstStyle/>
          <a:p>
            <a:r>
              <a:rPr lang="en-US" dirty="0" smtClean="0"/>
              <a:t>True </a:t>
            </a:r>
          </a:p>
          <a:p>
            <a:r>
              <a:rPr lang="en-US" dirty="0" smtClean="0"/>
              <a:t>Tree</a:t>
            </a:r>
          </a:p>
          <a:p>
            <a:endParaRPr lang="en-US" dirty="0"/>
          </a:p>
          <a:p>
            <a:r>
              <a:rPr lang="en-US" dirty="0" smtClean="0"/>
              <a:t>Branch</a:t>
            </a:r>
          </a:p>
          <a:p>
            <a:r>
              <a:rPr lang="en-US" dirty="0" smtClean="0"/>
              <a:t>colors</a:t>
            </a:r>
          </a:p>
          <a:p>
            <a:r>
              <a:rPr lang="en-US" dirty="0" smtClean="0"/>
              <a:t>reflect</a:t>
            </a:r>
          </a:p>
          <a:p>
            <a:r>
              <a:rPr lang="en-US" dirty="0" smtClean="0"/>
              <a:t>trait</a:t>
            </a:r>
          </a:p>
          <a:p>
            <a:r>
              <a:rPr lang="en-US" dirty="0" smtClean="0"/>
              <a:t>evolution</a:t>
            </a:r>
            <a:endParaRPr lang="en-US" dirty="0"/>
          </a:p>
        </p:txBody>
      </p:sp>
      <p:sp>
        <p:nvSpPr>
          <p:cNvPr id="3" name="Right Arrow 2"/>
          <p:cNvSpPr/>
          <p:nvPr/>
        </p:nvSpPr>
        <p:spPr>
          <a:xfrm>
            <a:off x="4898572" y="3222625"/>
            <a:ext cx="930392" cy="755188"/>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6386287" y="1494979"/>
            <a:ext cx="1" cy="2806095"/>
          </a:xfrm>
          <a:prstGeom prst="line">
            <a:avLst/>
          </a:prstGeom>
          <a:ln w="142875" cap="rnd">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7929638" y="3888309"/>
            <a:ext cx="0" cy="387047"/>
          </a:xfrm>
          <a:prstGeom prst="line">
            <a:avLst/>
          </a:prstGeom>
          <a:ln w="142875"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293429" y="1494979"/>
            <a:ext cx="1" cy="2806095"/>
          </a:xfrm>
          <a:prstGeom prst="line">
            <a:avLst/>
          </a:prstGeom>
          <a:ln w="142875" cap="rnd">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929638" y="4301074"/>
            <a:ext cx="907143" cy="0"/>
          </a:xfrm>
          <a:prstGeom prst="line">
            <a:avLst/>
          </a:prstGeom>
          <a:ln w="142875"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8836781" y="3914027"/>
            <a:ext cx="0" cy="387047"/>
          </a:xfrm>
          <a:prstGeom prst="line">
            <a:avLst/>
          </a:prstGeom>
          <a:ln w="142875"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785430" y="4301074"/>
            <a:ext cx="0" cy="628953"/>
          </a:xfrm>
          <a:prstGeom prst="line">
            <a:avLst/>
          </a:prstGeom>
          <a:ln w="142875"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785430" y="4930027"/>
            <a:ext cx="1596571" cy="0"/>
          </a:xfrm>
          <a:prstGeom prst="line">
            <a:avLst/>
          </a:prstGeom>
          <a:ln w="142875"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8382001" y="4301074"/>
            <a:ext cx="0" cy="628953"/>
          </a:xfrm>
          <a:prstGeom prst="line">
            <a:avLst/>
          </a:prstGeom>
          <a:ln w="142875"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7547430" y="4930027"/>
            <a:ext cx="24190" cy="822476"/>
          </a:xfrm>
          <a:prstGeom prst="line">
            <a:avLst/>
          </a:prstGeom>
          <a:ln w="142875"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386287" y="4301074"/>
            <a:ext cx="907143" cy="0"/>
          </a:xfrm>
          <a:prstGeom prst="line">
            <a:avLst/>
          </a:prstGeom>
          <a:ln w="142875" cap="rnd">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1644344" y="822488"/>
            <a:ext cx="422111" cy="584776"/>
          </a:xfrm>
          <a:prstGeom prst="rect">
            <a:avLst/>
          </a:prstGeom>
          <a:noFill/>
        </p:spPr>
        <p:txBody>
          <a:bodyPr wrap="none" rtlCol="0">
            <a:spAutoFit/>
          </a:bodyPr>
          <a:lstStyle/>
          <a:p>
            <a:r>
              <a:rPr lang="en-US" sz="3200" dirty="0" smtClean="0"/>
              <a:t>A</a:t>
            </a:r>
            <a:endParaRPr lang="en-US" sz="3200" dirty="0"/>
          </a:p>
        </p:txBody>
      </p:sp>
      <p:sp>
        <p:nvSpPr>
          <p:cNvPr id="35" name="TextBox 34"/>
          <p:cNvSpPr txBox="1"/>
          <p:nvPr/>
        </p:nvSpPr>
        <p:spPr>
          <a:xfrm>
            <a:off x="2558600" y="3309269"/>
            <a:ext cx="407884" cy="584776"/>
          </a:xfrm>
          <a:prstGeom prst="rect">
            <a:avLst/>
          </a:prstGeom>
          <a:noFill/>
        </p:spPr>
        <p:txBody>
          <a:bodyPr wrap="none" rtlCol="0">
            <a:spAutoFit/>
          </a:bodyPr>
          <a:lstStyle/>
          <a:p>
            <a:r>
              <a:rPr lang="en-US" sz="3200" dirty="0"/>
              <a:t>B</a:t>
            </a:r>
          </a:p>
        </p:txBody>
      </p:sp>
      <p:sp>
        <p:nvSpPr>
          <p:cNvPr id="36" name="TextBox 35"/>
          <p:cNvSpPr txBox="1"/>
          <p:nvPr/>
        </p:nvSpPr>
        <p:spPr>
          <a:xfrm>
            <a:off x="3197012" y="810393"/>
            <a:ext cx="403476" cy="584776"/>
          </a:xfrm>
          <a:prstGeom prst="rect">
            <a:avLst/>
          </a:prstGeom>
          <a:noFill/>
        </p:spPr>
        <p:txBody>
          <a:bodyPr wrap="none" rtlCol="0">
            <a:spAutoFit/>
          </a:bodyPr>
          <a:lstStyle/>
          <a:p>
            <a:r>
              <a:rPr lang="en-US" sz="3200" dirty="0" smtClean="0"/>
              <a:t>C</a:t>
            </a:r>
            <a:endParaRPr lang="en-US" sz="3200" dirty="0"/>
          </a:p>
        </p:txBody>
      </p:sp>
      <p:sp>
        <p:nvSpPr>
          <p:cNvPr id="37" name="TextBox 36"/>
          <p:cNvSpPr txBox="1"/>
          <p:nvPr/>
        </p:nvSpPr>
        <p:spPr>
          <a:xfrm>
            <a:off x="4087323" y="3309269"/>
            <a:ext cx="437139" cy="584776"/>
          </a:xfrm>
          <a:prstGeom prst="rect">
            <a:avLst/>
          </a:prstGeom>
          <a:noFill/>
        </p:spPr>
        <p:txBody>
          <a:bodyPr wrap="none" rtlCol="0">
            <a:spAutoFit/>
          </a:bodyPr>
          <a:lstStyle/>
          <a:p>
            <a:r>
              <a:rPr lang="en-US" sz="3200" dirty="0"/>
              <a:t>D</a:t>
            </a:r>
          </a:p>
        </p:txBody>
      </p:sp>
      <p:sp>
        <p:nvSpPr>
          <p:cNvPr id="38" name="TextBox 37"/>
          <p:cNvSpPr txBox="1"/>
          <p:nvPr/>
        </p:nvSpPr>
        <p:spPr>
          <a:xfrm>
            <a:off x="6175232" y="796190"/>
            <a:ext cx="422111" cy="584776"/>
          </a:xfrm>
          <a:prstGeom prst="rect">
            <a:avLst/>
          </a:prstGeom>
          <a:noFill/>
        </p:spPr>
        <p:txBody>
          <a:bodyPr wrap="none" rtlCol="0">
            <a:spAutoFit/>
          </a:bodyPr>
          <a:lstStyle/>
          <a:p>
            <a:r>
              <a:rPr lang="en-US" sz="3200" dirty="0" smtClean="0">
                <a:solidFill>
                  <a:srgbClr val="FF0000"/>
                </a:solidFill>
              </a:rPr>
              <a:t>A</a:t>
            </a:r>
            <a:endParaRPr lang="en-US" sz="3200" dirty="0">
              <a:solidFill>
                <a:srgbClr val="FF0000"/>
              </a:solidFill>
            </a:endParaRPr>
          </a:p>
        </p:txBody>
      </p:sp>
      <p:sp>
        <p:nvSpPr>
          <p:cNvPr id="39" name="TextBox 38"/>
          <p:cNvSpPr txBox="1"/>
          <p:nvPr/>
        </p:nvSpPr>
        <p:spPr>
          <a:xfrm>
            <a:off x="7725696" y="3303533"/>
            <a:ext cx="407884" cy="584776"/>
          </a:xfrm>
          <a:prstGeom prst="rect">
            <a:avLst/>
          </a:prstGeom>
          <a:noFill/>
        </p:spPr>
        <p:txBody>
          <a:bodyPr wrap="none" rtlCol="0">
            <a:spAutoFit/>
          </a:bodyPr>
          <a:lstStyle/>
          <a:p>
            <a:r>
              <a:rPr lang="en-US" sz="3200" dirty="0"/>
              <a:t>B</a:t>
            </a:r>
          </a:p>
        </p:txBody>
      </p:sp>
      <p:sp>
        <p:nvSpPr>
          <p:cNvPr id="40" name="TextBox 39"/>
          <p:cNvSpPr txBox="1"/>
          <p:nvPr/>
        </p:nvSpPr>
        <p:spPr>
          <a:xfrm>
            <a:off x="7093896" y="815994"/>
            <a:ext cx="403476" cy="584776"/>
          </a:xfrm>
          <a:prstGeom prst="rect">
            <a:avLst/>
          </a:prstGeom>
          <a:noFill/>
        </p:spPr>
        <p:txBody>
          <a:bodyPr wrap="none" rtlCol="0">
            <a:spAutoFit/>
          </a:bodyPr>
          <a:lstStyle/>
          <a:p>
            <a:r>
              <a:rPr lang="en-US" sz="3200" dirty="0" smtClean="0">
                <a:solidFill>
                  <a:srgbClr val="FF0000"/>
                </a:solidFill>
              </a:rPr>
              <a:t>C</a:t>
            </a:r>
            <a:endParaRPr lang="en-US" sz="3200" dirty="0">
              <a:solidFill>
                <a:srgbClr val="FF0000"/>
              </a:solidFill>
            </a:endParaRPr>
          </a:p>
        </p:txBody>
      </p:sp>
      <p:sp>
        <p:nvSpPr>
          <p:cNvPr id="41" name="TextBox 40"/>
          <p:cNvSpPr txBox="1"/>
          <p:nvPr/>
        </p:nvSpPr>
        <p:spPr>
          <a:xfrm>
            <a:off x="8618211" y="3246686"/>
            <a:ext cx="437139" cy="584776"/>
          </a:xfrm>
          <a:prstGeom prst="rect">
            <a:avLst/>
          </a:prstGeom>
          <a:noFill/>
        </p:spPr>
        <p:txBody>
          <a:bodyPr wrap="none" rtlCol="0">
            <a:spAutoFit/>
          </a:bodyPr>
          <a:lstStyle/>
          <a:p>
            <a:r>
              <a:rPr lang="en-US" sz="3200" dirty="0"/>
              <a:t>D</a:t>
            </a:r>
          </a:p>
        </p:txBody>
      </p:sp>
      <p:sp>
        <p:nvSpPr>
          <p:cNvPr id="4" name="TextBox 3"/>
          <p:cNvSpPr txBox="1"/>
          <p:nvPr/>
        </p:nvSpPr>
        <p:spPr>
          <a:xfrm>
            <a:off x="362857" y="6178789"/>
            <a:ext cx="8818115" cy="646331"/>
          </a:xfrm>
          <a:prstGeom prst="rect">
            <a:avLst/>
          </a:prstGeom>
          <a:noFill/>
        </p:spPr>
        <p:txBody>
          <a:bodyPr wrap="none" rtlCol="0">
            <a:spAutoFit/>
          </a:bodyPr>
          <a:lstStyle/>
          <a:p>
            <a:r>
              <a:rPr lang="en-US" b="1" dirty="0" smtClean="0"/>
              <a:t>Long branch attraction makes Parsimony </a:t>
            </a:r>
            <a:r>
              <a:rPr lang="en-US" b="1" i="1" dirty="0" smtClean="0"/>
              <a:t>statistically inconsistent,</a:t>
            </a:r>
            <a:r>
              <a:rPr lang="en-US" b="1" dirty="0" smtClean="0"/>
              <a:t> in that if LBA is present, </a:t>
            </a:r>
          </a:p>
          <a:p>
            <a:r>
              <a:rPr lang="en-US" b="1" dirty="0" smtClean="0"/>
              <a:t>more data does not imply a better tree</a:t>
            </a:r>
            <a:endParaRPr lang="en-US" b="1" dirty="0"/>
          </a:p>
        </p:txBody>
      </p:sp>
    </p:spTree>
    <p:extLst>
      <p:ext uri="{BB962C8B-B14F-4D97-AF65-F5344CB8AC3E}">
        <p14:creationId xmlns:p14="http://schemas.microsoft.com/office/powerpoint/2010/main" val="1878297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6571" y="192629"/>
            <a:ext cx="8381220" cy="1470025"/>
          </a:xfrm>
        </p:spPr>
        <p:txBody>
          <a:bodyPr>
            <a:normAutofit fontScale="90000"/>
          </a:bodyPr>
          <a:lstStyle/>
          <a:p>
            <a:r>
              <a:rPr lang="en-US" u="sng" dirty="0">
                <a:solidFill>
                  <a:srgbClr val="CE7D0D"/>
                </a:solidFill>
              </a:rPr>
              <a:t>T</a:t>
            </a:r>
            <a:r>
              <a:rPr lang="en-US" u="sng" dirty="0" smtClean="0">
                <a:solidFill>
                  <a:srgbClr val="CE7D0D"/>
                </a:solidFill>
              </a:rPr>
              <a:t>ree building methods: </a:t>
            </a:r>
            <a:r>
              <a:rPr lang="en-US" dirty="0" smtClean="0">
                <a:solidFill>
                  <a:srgbClr val="000000"/>
                </a:solidFill>
              </a:rPr>
              <a:t>Bayesian</a:t>
            </a:r>
            <a:br>
              <a:rPr lang="en-US" dirty="0" smtClean="0">
                <a:solidFill>
                  <a:srgbClr val="000000"/>
                </a:solidFill>
              </a:rPr>
            </a:br>
            <a:r>
              <a:rPr lang="en-US" dirty="0" smtClean="0">
                <a:solidFill>
                  <a:srgbClr val="000000"/>
                </a:solidFill>
              </a:rPr>
              <a:t>(Metropolis-Coupled MCMC or MC</a:t>
            </a:r>
            <a:r>
              <a:rPr lang="en-US" baseline="30000" dirty="0" smtClean="0">
                <a:solidFill>
                  <a:srgbClr val="000000"/>
                </a:solidFill>
              </a:rPr>
              <a:t>3</a:t>
            </a:r>
            <a:r>
              <a:rPr lang="en-US" dirty="0" smtClean="0">
                <a:solidFill>
                  <a:srgbClr val="000000"/>
                </a:solidFill>
              </a:rPr>
              <a:t>) </a:t>
            </a:r>
            <a:endParaRPr lang="en-US" dirty="0">
              <a:solidFill>
                <a:srgbClr val="000000"/>
              </a:solidFill>
            </a:endParaRPr>
          </a:p>
        </p:txBody>
      </p:sp>
      <p:sp>
        <p:nvSpPr>
          <p:cNvPr id="5" name="TextBox 4"/>
          <p:cNvSpPr txBox="1"/>
          <p:nvPr/>
        </p:nvSpPr>
        <p:spPr>
          <a:xfrm>
            <a:off x="3619180" y="6543861"/>
            <a:ext cx="5524820" cy="307777"/>
          </a:xfrm>
          <a:prstGeom prst="rect">
            <a:avLst/>
          </a:prstGeom>
          <a:noFill/>
        </p:spPr>
        <p:txBody>
          <a:bodyPr wrap="none" rtlCol="0">
            <a:spAutoFit/>
          </a:bodyPr>
          <a:lstStyle/>
          <a:p>
            <a:r>
              <a:rPr lang="en-US" sz="1400" dirty="0" err="1" smtClean="0">
                <a:solidFill>
                  <a:srgbClr val="FA980E"/>
                </a:solidFill>
              </a:rPr>
              <a:t>Source</a:t>
            </a:r>
            <a:r>
              <a:rPr lang="en-US" sz="1400" dirty="0" err="1"/>
              <a:t>:http</a:t>
            </a:r>
            <a:r>
              <a:rPr lang="en-US" sz="1400" dirty="0"/>
              <a:t>://</a:t>
            </a:r>
            <a:r>
              <a:rPr lang="en-US" sz="1400" dirty="0" err="1"/>
              <a:t>www.wikiwand.com</a:t>
            </a:r>
            <a:r>
              <a:rPr lang="en-US" sz="1400" dirty="0"/>
              <a:t>/en/</a:t>
            </a:r>
            <a:r>
              <a:rPr lang="en-US" sz="1400" dirty="0" err="1"/>
              <a:t>Bayesian_inference_in_phylogeny</a:t>
            </a:r>
            <a:endParaRPr lang="en-US" sz="1400" dirty="0"/>
          </a:p>
        </p:txBody>
      </p:sp>
      <p:sp>
        <p:nvSpPr>
          <p:cNvPr id="10" name="Freeform 9"/>
          <p:cNvSpPr/>
          <p:nvPr/>
        </p:nvSpPr>
        <p:spPr>
          <a:xfrm>
            <a:off x="665238" y="3471333"/>
            <a:ext cx="8418286" cy="2963334"/>
          </a:xfrm>
          <a:custGeom>
            <a:avLst/>
            <a:gdLst>
              <a:gd name="connsiteX0" fmla="*/ 0 w 8418286"/>
              <a:gd name="connsiteY0" fmla="*/ 2709334 h 2963334"/>
              <a:gd name="connsiteX1" fmla="*/ 0 w 8418286"/>
              <a:gd name="connsiteY1" fmla="*/ 1693334 h 2963334"/>
              <a:gd name="connsiteX2" fmla="*/ 0 w 8418286"/>
              <a:gd name="connsiteY2" fmla="*/ 1693334 h 2963334"/>
              <a:gd name="connsiteX3" fmla="*/ 133048 w 8418286"/>
              <a:gd name="connsiteY3" fmla="*/ 1681238 h 2963334"/>
              <a:gd name="connsiteX4" fmla="*/ 205619 w 8418286"/>
              <a:gd name="connsiteY4" fmla="*/ 1657048 h 2963334"/>
              <a:gd name="connsiteX5" fmla="*/ 278191 w 8418286"/>
              <a:gd name="connsiteY5" fmla="*/ 1644953 h 2963334"/>
              <a:gd name="connsiteX6" fmla="*/ 314476 w 8418286"/>
              <a:gd name="connsiteY6" fmla="*/ 1632857 h 2963334"/>
              <a:gd name="connsiteX7" fmla="*/ 387048 w 8418286"/>
              <a:gd name="connsiteY7" fmla="*/ 1572381 h 2963334"/>
              <a:gd name="connsiteX8" fmla="*/ 423333 w 8418286"/>
              <a:gd name="connsiteY8" fmla="*/ 1548191 h 2963334"/>
              <a:gd name="connsiteX9" fmla="*/ 483810 w 8418286"/>
              <a:gd name="connsiteY9" fmla="*/ 1499810 h 2963334"/>
              <a:gd name="connsiteX10" fmla="*/ 532191 w 8418286"/>
              <a:gd name="connsiteY10" fmla="*/ 1439334 h 2963334"/>
              <a:gd name="connsiteX11" fmla="*/ 568476 w 8418286"/>
              <a:gd name="connsiteY11" fmla="*/ 1427238 h 2963334"/>
              <a:gd name="connsiteX12" fmla="*/ 665238 w 8418286"/>
              <a:gd name="connsiteY12" fmla="*/ 1354667 h 2963334"/>
              <a:gd name="connsiteX13" fmla="*/ 701524 w 8418286"/>
              <a:gd name="connsiteY13" fmla="*/ 1330477 h 2963334"/>
              <a:gd name="connsiteX14" fmla="*/ 774095 w 8418286"/>
              <a:gd name="connsiteY14" fmla="*/ 1306286 h 2963334"/>
              <a:gd name="connsiteX15" fmla="*/ 810381 w 8418286"/>
              <a:gd name="connsiteY15" fmla="*/ 1294191 h 2963334"/>
              <a:gd name="connsiteX16" fmla="*/ 1040191 w 8418286"/>
              <a:gd name="connsiteY16" fmla="*/ 1330477 h 2963334"/>
              <a:gd name="connsiteX17" fmla="*/ 1076476 w 8418286"/>
              <a:gd name="connsiteY17" fmla="*/ 1354667 h 2963334"/>
              <a:gd name="connsiteX18" fmla="*/ 1100667 w 8418286"/>
              <a:gd name="connsiteY18" fmla="*/ 1378857 h 2963334"/>
              <a:gd name="connsiteX19" fmla="*/ 1136952 w 8418286"/>
              <a:gd name="connsiteY19" fmla="*/ 1390953 h 2963334"/>
              <a:gd name="connsiteX20" fmla="*/ 1197429 w 8418286"/>
              <a:gd name="connsiteY20" fmla="*/ 1439334 h 2963334"/>
              <a:gd name="connsiteX21" fmla="*/ 1306286 w 8418286"/>
              <a:gd name="connsiteY21" fmla="*/ 1403048 h 2963334"/>
              <a:gd name="connsiteX22" fmla="*/ 1342572 w 8418286"/>
              <a:gd name="connsiteY22" fmla="*/ 1366762 h 2963334"/>
              <a:gd name="connsiteX23" fmla="*/ 1378857 w 8418286"/>
              <a:gd name="connsiteY23" fmla="*/ 1342572 h 2963334"/>
              <a:gd name="connsiteX24" fmla="*/ 1475619 w 8418286"/>
              <a:gd name="connsiteY24" fmla="*/ 1270000 h 2963334"/>
              <a:gd name="connsiteX25" fmla="*/ 1499810 w 8418286"/>
              <a:gd name="connsiteY25" fmla="*/ 1245810 h 2963334"/>
              <a:gd name="connsiteX26" fmla="*/ 1511905 w 8418286"/>
              <a:gd name="connsiteY26" fmla="*/ 1209524 h 2963334"/>
              <a:gd name="connsiteX27" fmla="*/ 1560286 w 8418286"/>
              <a:gd name="connsiteY27" fmla="*/ 1173238 h 2963334"/>
              <a:gd name="connsiteX28" fmla="*/ 1584476 w 8418286"/>
              <a:gd name="connsiteY28" fmla="*/ 1136953 h 2963334"/>
              <a:gd name="connsiteX29" fmla="*/ 1657048 w 8418286"/>
              <a:gd name="connsiteY29" fmla="*/ 1076477 h 2963334"/>
              <a:gd name="connsiteX30" fmla="*/ 1681238 w 8418286"/>
              <a:gd name="connsiteY30" fmla="*/ 1052286 h 2963334"/>
              <a:gd name="connsiteX31" fmla="*/ 1717524 w 8418286"/>
              <a:gd name="connsiteY31" fmla="*/ 1028096 h 2963334"/>
              <a:gd name="connsiteX32" fmla="*/ 1790095 w 8418286"/>
              <a:gd name="connsiteY32" fmla="*/ 967619 h 2963334"/>
              <a:gd name="connsiteX33" fmla="*/ 2032000 w 8418286"/>
              <a:gd name="connsiteY33" fmla="*/ 979715 h 2963334"/>
              <a:gd name="connsiteX34" fmla="*/ 2080381 w 8418286"/>
              <a:gd name="connsiteY34" fmla="*/ 1028096 h 2963334"/>
              <a:gd name="connsiteX35" fmla="*/ 2104572 w 8418286"/>
              <a:gd name="connsiteY35" fmla="*/ 1052286 h 2963334"/>
              <a:gd name="connsiteX36" fmla="*/ 2165048 w 8418286"/>
              <a:gd name="connsiteY36" fmla="*/ 1064381 h 2963334"/>
              <a:gd name="connsiteX37" fmla="*/ 2237619 w 8418286"/>
              <a:gd name="connsiteY37" fmla="*/ 1088572 h 2963334"/>
              <a:gd name="connsiteX38" fmla="*/ 2261810 w 8418286"/>
              <a:gd name="connsiteY38" fmla="*/ 1112762 h 2963334"/>
              <a:gd name="connsiteX39" fmla="*/ 2298095 w 8418286"/>
              <a:gd name="connsiteY39" fmla="*/ 1124857 h 2963334"/>
              <a:gd name="connsiteX40" fmla="*/ 2455333 w 8418286"/>
              <a:gd name="connsiteY40" fmla="*/ 1136953 h 2963334"/>
              <a:gd name="connsiteX41" fmla="*/ 2503714 w 8418286"/>
              <a:gd name="connsiteY41" fmla="*/ 1185334 h 2963334"/>
              <a:gd name="connsiteX42" fmla="*/ 2552095 w 8418286"/>
              <a:gd name="connsiteY42" fmla="*/ 1245810 h 2963334"/>
              <a:gd name="connsiteX43" fmla="*/ 2624667 w 8418286"/>
              <a:gd name="connsiteY43" fmla="*/ 1270000 h 2963334"/>
              <a:gd name="connsiteX44" fmla="*/ 2660952 w 8418286"/>
              <a:gd name="connsiteY44" fmla="*/ 1282096 h 2963334"/>
              <a:gd name="connsiteX45" fmla="*/ 2733524 w 8418286"/>
              <a:gd name="connsiteY45" fmla="*/ 1306286 h 2963334"/>
              <a:gd name="connsiteX46" fmla="*/ 2769810 w 8418286"/>
              <a:gd name="connsiteY46" fmla="*/ 1318381 h 2963334"/>
              <a:gd name="connsiteX47" fmla="*/ 2806095 w 8418286"/>
              <a:gd name="connsiteY47" fmla="*/ 1342572 h 2963334"/>
              <a:gd name="connsiteX48" fmla="*/ 2866572 w 8418286"/>
              <a:gd name="connsiteY48" fmla="*/ 1390953 h 2963334"/>
              <a:gd name="connsiteX49" fmla="*/ 2951238 w 8418286"/>
              <a:gd name="connsiteY49" fmla="*/ 1415143 h 2963334"/>
              <a:gd name="connsiteX50" fmla="*/ 2999619 w 8418286"/>
              <a:gd name="connsiteY50" fmla="*/ 1487715 h 2963334"/>
              <a:gd name="connsiteX51" fmla="*/ 3048000 w 8418286"/>
              <a:gd name="connsiteY51" fmla="*/ 1536096 h 2963334"/>
              <a:gd name="connsiteX52" fmla="*/ 3072191 w 8418286"/>
              <a:gd name="connsiteY52" fmla="*/ 1560286 h 2963334"/>
              <a:gd name="connsiteX53" fmla="*/ 3168952 w 8418286"/>
              <a:gd name="connsiteY53" fmla="*/ 1632857 h 2963334"/>
              <a:gd name="connsiteX54" fmla="*/ 3205238 w 8418286"/>
              <a:gd name="connsiteY54" fmla="*/ 1644953 h 2963334"/>
              <a:gd name="connsiteX55" fmla="*/ 3277810 w 8418286"/>
              <a:gd name="connsiteY55" fmla="*/ 1741715 h 2963334"/>
              <a:gd name="connsiteX56" fmla="*/ 3302000 w 8418286"/>
              <a:gd name="connsiteY56" fmla="*/ 1778000 h 2963334"/>
              <a:gd name="connsiteX57" fmla="*/ 3362476 w 8418286"/>
              <a:gd name="connsiteY57" fmla="*/ 1826381 h 2963334"/>
              <a:gd name="connsiteX58" fmla="*/ 3410857 w 8418286"/>
              <a:gd name="connsiteY58" fmla="*/ 1838477 h 2963334"/>
              <a:gd name="connsiteX59" fmla="*/ 3471333 w 8418286"/>
              <a:gd name="connsiteY59" fmla="*/ 1886857 h 2963334"/>
              <a:gd name="connsiteX60" fmla="*/ 3495524 w 8418286"/>
              <a:gd name="connsiteY60" fmla="*/ 1911048 h 2963334"/>
              <a:gd name="connsiteX61" fmla="*/ 3568095 w 8418286"/>
              <a:gd name="connsiteY61" fmla="*/ 1935238 h 2963334"/>
              <a:gd name="connsiteX62" fmla="*/ 3604381 w 8418286"/>
              <a:gd name="connsiteY62" fmla="*/ 1959429 h 2963334"/>
              <a:gd name="connsiteX63" fmla="*/ 3797905 w 8418286"/>
              <a:gd name="connsiteY63" fmla="*/ 1995715 h 2963334"/>
              <a:gd name="connsiteX64" fmla="*/ 3834191 w 8418286"/>
              <a:gd name="connsiteY64" fmla="*/ 2007810 h 2963334"/>
              <a:gd name="connsiteX65" fmla="*/ 3858381 w 8418286"/>
              <a:gd name="connsiteY65" fmla="*/ 2044096 h 2963334"/>
              <a:gd name="connsiteX66" fmla="*/ 3918857 w 8418286"/>
              <a:gd name="connsiteY66" fmla="*/ 2092477 h 2963334"/>
              <a:gd name="connsiteX67" fmla="*/ 4027714 w 8418286"/>
              <a:gd name="connsiteY67" fmla="*/ 2080381 h 2963334"/>
              <a:gd name="connsiteX68" fmla="*/ 4064000 w 8418286"/>
              <a:gd name="connsiteY68" fmla="*/ 2032000 h 2963334"/>
              <a:gd name="connsiteX69" fmla="*/ 4088191 w 8418286"/>
              <a:gd name="connsiteY69" fmla="*/ 1995715 h 2963334"/>
              <a:gd name="connsiteX70" fmla="*/ 4136572 w 8418286"/>
              <a:gd name="connsiteY70" fmla="*/ 1947334 h 2963334"/>
              <a:gd name="connsiteX71" fmla="*/ 4160762 w 8418286"/>
              <a:gd name="connsiteY71" fmla="*/ 1911048 h 2963334"/>
              <a:gd name="connsiteX72" fmla="*/ 4172857 w 8418286"/>
              <a:gd name="connsiteY72" fmla="*/ 1874762 h 2963334"/>
              <a:gd name="connsiteX73" fmla="*/ 4221238 w 8418286"/>
              <a:gd name="connsiteY73" fmla="*/ 1826381 h 2963334"/>
              <a:gd name="connsiteX74" fmla="*/ 4233333 w 8418286"/>
              <a:gd name="connsiteY74" fmla="*/ 1778000 h 2963334"/>
              <a:gd name="connsiteX75" fmla="*/ 4293810 w 8418286"/>
              <a:gd name="connsiteY75" fmla="*/ 1620762 h 2963334"/>
              <a:gd name="connsiteX76" fmla="*/ 4318000 w 8418286"/>
              <a:gd name="connsiteY76" fmla="*/ 1511905 h 2963334"/>
              <a:gd name="connsiteX77" fmla="*/ 4330095 w 8418286"/>
              <a:gd name="connsiteY77" fmla="*/ 1463524 h 2963334"/>
              <a:gd name="connsiteX78" fmla="*/ 4354286 w 8418286"/>
              <a:gd name="connsiteY78" fmla="*/ 1306286 h 2963334"/>
              <a:gd name="connsiteX79" fmla="*/ 4378476 w 8418286"/>
              <a:gd name="connsiteY79" fmla="*/ 1257905 h 2963334"/>
              <a:gd name="connsiteX80" fmla="*/ 4390572 w 8418286"/>
              <a:gd name="connsiteY80" fmla="*/ 1185334 h 2963334"/>
              <a:gd name="connsiteX81" fmla="*/ 4414762 w 8418286"/>
              <a:gd name="connsiteY81" fmla="*/ 1100667 h 2963334"/>
              <a:gd name="connsiteX82" fmla="*/ 4438952 w 8418286"/>
              <a:gd name="connsiteY82" fmla="*/ 810381 h 2963334"/>
              <a:gd name="connsiteX83" fmla="*/ 4451048 w 8418286"/>
              <a:gd name="connsiteY83" fmla="*/ 774096 h 2963334"/>
              <a:gd name="connsiteX84" fmla="*/ 4475238 w 8418286"/>
              <a:gd name="connsiteY84" fmla="*/ 737810 h 2963334"/>
              <a:gd name="connsiteX85" fmla="*/ 4511524 w 8418286"/>
              <a:gd name="connsiteY85" fmla="*/ 568477 h 2963334"/>
              <a:gd name="connsiteX86" fmla="*/ 4523619 w 8418286"/>
              <a:gd name="connsiteY86" fmla="*/ 532191 h 2963334"/>
              <a:gd name="connsiteX87" fmla="*/ 4535714 w 8418286"/>
              <a:gd name="connsiteY87" fmla="*/ 387048 h 2963334"/>
              <a:gd name="connsiteX88" fmla="*/ 4547810 w 8418286"/>
              <a:gd name="connsiteY88" fmla="*/ 350762 h 2963334"/>
              <a:gd name="connsiteX89" fmla="*/ 4559905 w 8418286"/>
              <a:gd name="connsiteY89" fmla="*/ 266096 h 2963334"/>
              <a:gd name="connsiteX90" fmla="*/ 4572000 w 8418286"/>
              <a:gd name="connsiteY90" fmla="*/ 229810 h 2963334"/>
              <a:gd name="connsiteX91" fmla="*/ 4584095 w 8418286"/>
              <a:gd name="connsiteY91" fmla="*/ 181429 h 2963334"/>
              <a:gd name="connsiteX92" fmla="*/ 4632476 w 8418286"/>
              <a:gd name="connsiteY92" fmla="*/ 108857 h 2963334"/>
              <a:gd name="connsiteX93" fmla="*/ 4656667 w 8418286"/>
              <a:gd name="connsiteY93" fmla="*/ 60477 h 2963334"/>
              <a:gd name="connsiteX94" fmla="*/ 4717143 w 8418286"/>
              <a:gd name="connsiteY94" fmla="*/ 0 h 2963334"/>
              <a:gd name="connsiteX95" fmla="*/ 4874381 w 8418286"/>
              <a:gd name="connsiteY95" fmla="*/ 12096 h 2963334"/>
              <a:gd name="connsiteX96" fmla="*/ 4898572 w 8418286"/>
              <a:gd name="connsiteY96" fmla="*/ 36286 h 2963334"/>
              <a:gd name="connsiteX97" fmla="*/ 4934857 w 8418286"/>
              <a:gd name="connsiteY97" fmla="*/ 108857 h 2963334"/>
              <a:gd name="connsiteX98" fmla="*/ 4959048 w 8418286"/>
              <a:gd name="connsiteY98" fmla="*/ 145143 h 2963334"/>
              <a:gd name="connsiteX99" fmla="*/ 4983238 w 8418286"/>
              <a:gd name="connsiteY99" fmla="*/ 229810 h 2963334"/>
              <a:gd name="connsiteX100" fmla="*/ 5007429 w 8418286"/>
              <a:gd name="connsiteY100" fmla="*/ 362857 h 2963334"/>
              <a:gd name="connsiteX101" fmla="*/ 5019524 w 8418286"/>
              <a:gd name="connsiteY101" fmla="*/ 411238 h 2963334"/>
              <a:gd name="connsiteX102" fmla="*/ 5043714 w 8418286"/>
              <a:gd name="connsiteY102" fmla="*/ 447524 h 2963334"/>
              <a:gd name="connsiteX103" fmla="*/ 5067905 w 8418286"/>
              <a:gd name="connsiteY103" fmla="*/ 532191 h 2963334"/>
              <a:gd name="connsiteX104" fmla="*/ 5092095 w 8418286"/>
              <a:gd name="connsiteY104" fmla="*/ 568477 h 2963334"/>
              <a:gd name="connsiteX105" fmla="*/ 5116286 w 8418286"/>
              <a:gd name="connsiteY105" fmla="*/ 641048 h 2963334"/>
              <a:gd name="connsiteX106" fmla="*/ 5140476 w 8418286"/>
              <a:gd name="connsiteY106" fmla="*/ 689429 h 2963334"/>
              <a:gd name="connsiteX107" fmla="*/ 5152572 w 8418286"/>
              <a:gd name="connsiteY107" fmla="*/ 737810 h 2963334"/>
              <a:gd name="connsiteX108" fmla="*/ 5200952 w 8418286"/>
              <a:gd name="connsiteY108" fmla="*/ 822477 h 2963334"/>
              <a:gd name="connsiteX109" fmla="*/ 5225143 w 8418286"/>
              <a:gd name="connsiteY109" fmla="*/ 882953 h 2963334"/>
              <a:gd name="connsiteX110" fmla="*/ 5261429 w 8418286"/>
              <a:gd name="connsiteY110" fmla="*/ 991810 h 2963334"/>
              <a:gd name="connsiteX111" fmla="*/ 5273524 w 8418286"/>
              <a:gd name="connsiteY111" fmla="*/ 1028096 h 2963334"/>
              <a:gd name="connsiteX112" fmla="*/ 5309810 w 8418286"/>
              <a:gd name="connsiteY112" fmla="*/ 1161143 h 2963334"/>
              <a:gd name="connsiteX113" fmla="*/ 5334000 w 8418286"/>
              <a:gd name="connsiteY113" fmla="*/ 1245810 h 2963334"/>
              <a:gd name="connsiteX114" fmla="*/ 5358191 w 8418286"/>
              <a:gd name="connsiteY114" fmla="*/ 1318381 h 2963334"/>
              <a:gd name="connsiteX115" fmla="*/ 5382381 w 8418286"/>
              <a:gd name="connsiteY115" fmla="*/ 1390953 h 2963334"/>
              <a:gd name="connsiteX116" fmla="*/ 5394476 w 8418286"/>
              <a:gd name="connsiteY116" fmla="*/ 1427238 h 2963334"/>
              <a:gd name="connsiteX117" fmla="*/ 5406572 w 8418286"/>
              <a:gd name="connsiteY117" fmla="*/ 1487715 h 2963334"/>
              <a:gd name="connsiteX118" fmla="*/ 5442857 w 8418286"/>
              <a:gd name="connsiteY118" fmla="*/ 1499810 h 2963334"/>
              <a:gd name="connsiteX119" fmla="*/ 5527524 w 8418286"/>
              <a:gd name="connsiteY119" fmla="*/ 1487715 h 2963334"/>
              <a:gd name="connsiteX120" fmla="*/ 5551714 w 8418286"/>
              <a:gd name="connsiteY120" fmla="*/ 1463524 h 2963334"/>
              <a:gd name="connsiteX121" fmla="*/ 5600095 w 8418286"/>
              <a:gd name="connsiteY121" fmla="*/ 1439334 h 2963334"/>
              <a:gd name="connsiteX122" fmla="*/ 5648476 w 8418286"/>
              <a:gd name="connsiteY122" fmla="*/ 1378857 h 2963334"/>
              <a:gd name="connsiteX123" fmla="*/ 5672667 w 8418286"/>
              <a:gd name="connsiteY123" fmla="*/ 1354667 h 2963334"/>
              <a:gd name="connsiteX124" fmla="*/ 5708952 w 8418286"/>
              <a:gd name="connsiteY124" fmla="*/ 1282096 h 2963334"/>
              <a:gd name="connsiteX125" fmla="*/ 5721048 w 8418286"/>
              <a:gd name="connsiteY125" fmla="*/ 1245810 h 2963334"/>
              <a:gd name="connsiteX126" fmla="*/ 5769429 w 8418286"/>
              <a:gd name="connsiteY126" fmla="*/ 1161143 h 2963334"/>
              <a:gd name="connsiteX127" fmla="*/ 5805714 w 8418286"/>
              <a:gd name="connsiteY127" fmla="*/ 1040191 h 2963334"/>
              <a:gd name="connsiteX128" fmla="*/ 5829905 w 8418286"/>
              <a:gd name="connsiteY128" fmla="*/ 955524 h 2963334"/>
              <a:gd name="connsiteX129" fmla="*/ 5842000 w 8418286"/>
              <a:gd name="connsiteY129" fmla="*/ 858762 h 2963334"/>
              <a:gd name="connsiteX130" fmla="*/ 5854095 w 8418286"/>
              <a:gd name="connsiteY130" fmla="*/ 822477 h 2963334"/>
              <a:gd name="connsiteX131" fmla="*/ 5866191 w 8418286"/>
              <a:gd name="connsiteY131" fmla="*/ 762000 h 2963334"/>
              <a:gd name="connsiteX132" fmla="*/ 5878286 w 8418286"/>
              <a:gd name="connsiteY132" fmla="*/ 556381 h 2963334"/>
              <a:gd name="connsiteX133" fmla="*/ 5902476 w 8418286"/>
              <a:gd name="connsiteY133" fmla="*/ 483810 h 2963334"/>
              <a:gd name="connsiteX134" fmla="*/ 5962952 w 8418286"/>
              <a:gd name="connsiteY134" fmla="*/ 435429 h 2963334"/>
              <a:gd name="connsiteX135" fmla="*/ 6023429 w 8418286"/>
              <a:gd name="connsiteY135" fmla="*/ 374953 h 2963334"/>
              <a:gd name="connsiteX136" fmla="*/ 6096000 w 8418286"/>
              <a:gd name="connsiteY136" fmla="*/ 350762 h 2963334"/>
              <a:gd name="connsiteX137" fmla="*/ 6144381 w 8418286"/>
              <a:gd name="connsiteY137" fmla="*/ 302381 h 2963334"/>
              <a:gd name="connsiteX138" fmla="*/ 6156476 w 8418286"/>
              <a:gd name="connsiteY138" fmla="*/ 266096 h 2963334"/>
              <a:gd name="connsiteX139" fmla="*/ 6180667 w 8418286"/>
              <a:gd name="connsiteY139" fmla="*/ 229810 h 2963334"/>
              <a:gd name="connsiteX140" fmla="*/ 6192762 w 8418286"/>
              <a:gd name="connsiteY140" fmla="*/ 193524 h 2963334"/>
              <a:gd name="connsiteX141" fmla="*/ 6229048 w 8418286"/>
              <a:gd name="connsiteY141" fmla="*/ 169334 h 2963334"/>
              <a:gd name="connsiteX142" fmla="*/ 6253238 w 8418286"/>
              <a:gd name="connsiteY142" fmla="*/ 145143 h 2963334"/>
              <a:gd name="connsiteX143" fmla="*/ 6966857 w 8418286"/>
              <a:gd name="connsiteY143" fmla="*/ 169334 h 2963334"/>
              <a:gd name="connsiteX144" fmla="*/ 7039429 w 8418286"/>
              <a:gd name="connsiteY144" fmla="*/ 181429 h 2963334"/>
              <a:gd name="connsiteX145" fmla="*/ 7970762 w 8418286"/>
              <a:gd name="connsiteY145" fmla="*/ 193524 h 2963334"/>
              <a:gd name="connsiteX146" fmla="*/ 8164286 w 8418286"/>
              <a:gd name="connsiteY146" fmla="*/ 205619 h 2963334"/>
              <a:gd name="connsiteX147" fmla="*/ 8212667 w 8418286"/>
              <a:gd name="connsiteY147" fmla="*/ 217715 h 2963334"/>
              <a:gd name="connsiteX148" fmla="*/ 8236857 w 8418286"/>
              <a:gd name="connsiteY148" fmla="*/ 254000 h 2963334"/>
              <a:gd name="connsiteX149" fmla="*/ 8261048 w 8418286"/>
              <a:gd name="connsiteY149" fmla="*/ 278191 h 2963334"/>
              <a:gd name="connsiteX150" fmla="*/ 8285238 w 8418286"/>
              <a:gd name="connsiteY150" fmla="*/ 314477 h 2963334"/>
              <a:gd name="connsiteX151" fmla="*/ 8321524 w 8418286"/>
              <a:gd name="connsiteY151" fmla="*/ 326572 h 2963334"/>
              <a:gd name="connsiteX152" fmla="*/ 8333619 w 8418286"/>
              <a:gd name="connsiteY152" fmla="*/ 362857 h 2963334"/>
              <a:gd name="connsiteX153" fmla="*/ 8357810 w 8418286"/>
              <a:gd name="connsiteY153" fmla="*/ 387048 h 2963334"/>
              <a:gd name="connsiteX154" fmla="*/ 8382000 w 8418286"/>
              <a:gd name="connsiteY154" fmla="*/ 423334 h 2963334"/>
              <a:gd name="connsiteX155" fmla="*/ 8406191 w 8418286"/>
              <a:gd name="connsiteY155" fmla="*/ 471715 h 2963334"/>
              <a:gd name="connsiteX156" fmla="*/ 8418286 w 8418286"/>
              <a:gd name="connsiteY156" fmla="*/ 2939143 h 2963334"/>
              <a:gd name="connsiteX157" fmla="*/ 0 w 8418286"/>
              <a:gd name="connsiteY157" fmla="*/ 2963334 h 2963334"/>
              <a:gd name="connsiteX158" fmla="*/ 0 w 8418286"/>
              <a:gd name="connsiteY158" fmla="*/ 2588381 h 296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8418286" h="2963334">
                <a:moveTo>
                  <a:pt x="0" y="2709334"/>
                </a:moveTo>
                <a:lnTo>
                  <a:pt x="0" y="1693334"/>
                </a:lnTo>
                <a:lnTo>
                  <a:pt x="0" y="1693334"/>
                </a:lnTo>
                <a:cubicBezTo>
                  <a:pt x="44349" y="1689302"/>
                  <a:pt x="89193" y="1688977"/>
                  <a:pt x="133048" y="1681238"/>
                </a:cubicBezTo>
                <a:cubicBezTo>
                  <a:pt x="158159" y="1676807"/>
                  <a:pt x="180467" y="1661240"/>
                  <a:pt x="205619" y="1657048"/>
                </a:cubicBezTo>
                <a:lnTo>
                  <a:pt x="278191" y="1644953"/>
                </a:lnTo>
                <a:cubicBezTo>
                  <a:pt x="290286" y="1640921"/>
                  <a:pt x="303073" y="1638559"/>
                  <a:pt x="314476" y="1632857"/>
                </a:cubicBezTo>
                <a:cubicBezTo>
                  <a:pt x="359525" y="1610332"/>
                  <a:pt x="346919" y="1605822"/>
                  <a:pt x="387048" y="1572381"/>
                </a:cubicBezTo>
                <a:cubicBezTo>
                  <a:pt x="398215" y="1563075"/>
                  <a:pt x="411238" y="1556254"/>
                  <a:pt x="423333" y="1548191"/>
                </a:cubicBezTo>
                <a:cubicBezTo>
                  <a:pt x="471515" y="1475918"/>
                  <a:pt x="418894" y="1538760"/>
                  <a:pt x="483810" y="1499810"/>
                </a:cubicBezTo>
                <a:cubicBezTo>
                  <a:pt x="533116" y="1470226"/>
                  <a:pt x="482761" y="1478878"/>
                  <a:pt x="532191" y="1439334"/>
                </a:cubicBezTo>
                <a:cubicBezTo>
                  <a:pt x="542147" y="1431370"/>
                  <a:pt x="556381" y="1431270"/>
                  <a:pt x="568476" y="1427238"/>
                </a:cubicBezTo>
                <a:cubicBezTo>
                  <a:pt x="613225" y="1382491"/>
                  <a:pt x="583181" y="1409372"/>
                  <a:pt x="665238" y="1354667"/>
                </a:cubicBezTo>
                <a:cubicBezTo>
                  <a:pt x="677333" y="1346604"/>
                  <a:pt x="687733" y="1335074"/>
                  <a:pt x="701524" y="1330477"/>
                </a:cubicBezTo>
                <a:lnTo>
                  <a:pt x="774095" y="1306286"/>
                </a:lnTo>
                <a:lnTo>
                  <a:pt x="810381" y="1294191"/>
                </a:lnTo>
                <a:cubicBezTo>
                  <a:pt x="850375" y="1297267"/>
                  <a:pt x="986954" y="1294986"/>
                  <a:pt x="1040191" y="1330477"/>
                </a:cubicBezTo>
                <a:cubicBezTo>
                  <a:pt x="1052286" y="1338540"/>
                  <a:pt x="1065125" y="1345586"/>
                  <a:pt x="1076476" y="1354667"/>
                </a:cubicBezTo>
                <a:cubicBezTo>
                  <a:pt x="1085381" y="1361791"/>
                  <a:pt x="1090889" y="1372990"/>
                  <a:pt x="1100667" y="1378857"/>
                </a:cubicBezTo>
                <a:cubicBezTo>
                  <a:pt x="1111599" y="1385417"/>
                  <a:pt x="1125549" y="1385251"/>
                  <a:pt x="1136952" y="1390953"/>
                </a:cubicBezTo>
                <a:cubicBezTo>
                  <a:pt x="1167470" y="1406212"/>
                  <a:pt x="1174927" y="1416832"/>
                  <a:pt x="1197429" y="1439334"/>
                </a:cubicBezTo>
                <a:cubicBezTo>
                  <a:pt x="1233715" y="1427239"/>
                  <a:pt x="1279240" y="1430094"/>
                  <a:pt x="1306286" y="1403048"/>
                </a:cubicBezTo>
                <a:cubicBezTo>
                  <a:pt x="1318381" y="1390953"/>
                  <a:pt x="1329431" y="1377713"/>
                  <a:pt x="1342572" y="1366762"/>
                </a:cubicBezTo>
                <a:cubicBezTo>
                  <a:pt x="1353739" y="1357456"/>
                  <a:pt x="1367917" y="1352144"/>
                  <a:pt x="1378857" y="1342572"/>
                </a:cubicBezTo>
                <a:cubicBezTo>
                  <a:pt x="1464385" y="1267735"/>
                  <a:pt x="1405115" y="1293502"/>
                  <a:pt x="1475619" y="1270000"/>
                </a:cubicBezTo>
                <a:cubicBezTo>
                  <a:pt x="1483683" y="1261937"/>
                  <a:pt x="1493943" y="1255588"/>
                  <a:pt x="1499810" y="1245810"/>
                </a:cubicBezTo>
                <a:cubicBezTo>
                  <a:pt x="1506370" y="1234877"/>
                  <a:pt x="1503743" y="1219319"/>
                  <a:pt x="1511905" y="1209524"/>
                </a:cubicBezTo>
                <a:cubicBezTo>
                  <a:pt x="1524810" y="1194038"/>
                  <a:pt x="1546032" y="1187492"/>
                  <a:pt x="1560286" y="1173238"/>
                </a:cubicBezTo>
                <a:cubicBezTo>
                  <a:pt x="1570565" y="1162959"/>
                  <a:pt x="1575170" y="1148120"/>
                  <a:pt x="1584476" y="1136953"/>
                </a:cubicBezTo>
                <a:cubicBezTo>
                  <a:pt x="1627577" y="1085232"/>
                  <a:pt x="1609473" y="1114537"/>
                  <a:pt x="1657048" y="1076477"/>
                </a:cubicBezTo>
                <a:cubicBezTo>
                  <a:pt x="1665953" y="1069353"/>
                  <a:pt x="1672333" y="1059410"/>
                  <a:pt x="1681238" y="1052286"/>
                </a:cubicBezTo>
                <a:cubicBezTo>
                  <a:pt x="1692589" y="1043205"/>
                  <a:pt x="1706357" y="1037402"/>
                  <a:pt x="1717524" y="1028096"/>
                </a:cubicBezTo>
                <a:cubicBezTo>
                  <a:pt x="1810667" y="950478"/>
                  <a:pt x="1699995" y="1027688"/>
                  <a:pt x="1790095" y="967619"/>
                </a:cubicBezTo>
                <a:cubicBezTo>
                  <a:pt x="1870730" y="971651"/>
                  <a:pt x="1952961" y="963248"/>
                  <a:pt x="2032000" y="979715"/>
                </a:cubicBezTo>
                <a:cubicBezTo>
                  <a:pt x="2054328" y="984367"/>
                  <a:pt x="2064254" y="1011969"/>
                  <a:pt x="2080381" y="1028096"/>
                </a:cubicBezTo>
                <a:cubicBezTo>
                  <a:pt x="2088445" y="1036159"/>
                  <a:pt x="2093390" y="1050050"/>
                  <a:pt x="2104572" y="1052286"/>
                </a:cubicBezTo>
                <a:cubicBezTo>
                  <a:pt x="2124731" y="1056318"/>
                  <a:pt x="2145215" y="1058972"/>
                  <a:pt x="2165048" y="1064381"/>
                </a:cubicBezTo>
                <a:cubicBezTo>
                  <a:pt x="2189648" y="1071090"/>
                  <a:pt x="2237619" y="1088572"/>
                  <a:pt x="2237619" y="1088572"/>
                </a:cubicBezTo>
                <a:cubicBezTo>
                  <a:pt x="2245683" y="1096635"/>
                  <a:pt x="2252032" y="1106895"/>
                  <a:pt x="2261810" y="1112762"/>
                </a:cubicBezTo>
                <a:cubicBezTo>
                  <a:pt x="2272742" y="1119321"/>
                  <a:pt x="2285444" y="1123276"/>
                  <a:pt x="2298095" y="1124857"/>
                </a:cubicBezTo>
                <a:cubicBezTo>
                  <a:pt x="2350257" y="1131377"/>
                  <a:pt x="2402920" y="1132921"/>
                  <a:pt x="2455333" y="1136953"/>
                </a:cubicBezTo>
                <a:cubicBezTo>
                  <a:pt x="2481724" y="1216120"/>
                  <a:pt x="2445071" y="1138419"/>
                  <a:pt x="2503714" y="1185334"/>
                </a:cubicBezTo>
                <a:cubicBezTo>
                  <a:pt x="2532192" y="1208117"/>
                  <a:pt x="2519225" y="1229375"/>
                  <a:pt x="2552095" y="1245810"/>
                </a:cubicBezTo>
                <a:cubicBezTo>
                  <a:pt x="2574902" y="1257214"/>
                  <a:pt x="2600476" y="1261936"/>
                  <a:pt x="2624667" y="1270000"/>
                </a:cubicBezTo>
                <a:lnTo>
                  <a:pt x="2660952" y="1282096"/>
                </a:lnTo>
                <a:lnTo>
                  <a:pt x="2733524" y="1306286"/>
                </a:lnTo>
                <a:lnTo>
                  <a:pt x="2769810" y="1318381"/>
                </a:lnTo>
                <a:cubicBezTo>
                  <a:pt x="2781905" y="1326445"/>
                  <a:pt x="2794744" y="1333491"/>
                  <a:pt x="2806095" y="1342572"/>
                </a:cubicBezTo>
                <a:cubicBezTo>
                  <a:pt x="2843591" y="1372569"/>
                  <a:pt x="2816940" y="1366137"/>
                  <a:pt x="2866572" y="1390953"/>
                </a:cubicBezTo>
                <a:cubicBezTo>
                  <a:pt x="2883924" y="1399629"/>
                  <a:pt x="2935737" y="1411268"/>
                  <a:pt x="2951238" y="1415143"/>
                </a:cubicBezTo>
                <a:cubicBezTo>
                  <a:pt x="2967365" y="1439334"/>
                  <a:pt x="2979061" y="1467157"/>
                  <a:pt x="2999619" y="1487715"/>
                </a:cubicBezTo>
                <a:lnTo>
                  <a:pt x="3048000" y="1536096"/>
                </a:lnTo>
                <a:lnTo>
                  <a:pt x="3072191" y="1560286"/>
                </a:lnTo>
                <a:cubicBezTo>
                  <a:pt x="3100849" y="1588944"/>
                  <a:pt x="3127913" y="1619177"/>
                  <a:pt x="3168952" y="1632857"/>
                </a:cubicBezTo>
                <a:lnTo>
                  <a:pt x="3205238" y="1644953"/>
                </a:lnTo>
                <a:cubicBezTo>
                  <a:pt x="3249988" y="1689701"/>
                  <a:pt x="3223103" y="1659654"/>
                  <a:pt x="3277810" y="1741715"/>
                </a:cubicBezTo>
                <a:cubicBezTo>
                  <a:pt x="3285873" y="1753810"/>
                  <a:pt x="3291721" y="1767721"/>
                  <a:pt x="3302000" y="1778000"/>
                </a:cubicBezTo>
                <a:cubicBezTo>
                  <a:pt x="3321508" y="1797508"/>
                  <a:pt x="3335774" y="1814937"/>
                  <a:pt x="3362476" y="1826381"/>
                </a:cubicBezTo>
                <a:cubicBezTo>
                  <a:pt x="3377755" y="1832929"/>
                  <a:pt x="3394730" y="1834445"/>
                  <a:pt x="3410857" y="1838477"/>
                </a:cubicBezTo>
                <a:cubicBezTo>
                  <a:pt x="3469272" y="1896889"/>
                  <a:pt x="3395037" y="1825820"/>
                  <a:pt x="3471333" y="1886857"/>
                </a:cubicBezTo>
                <a:cubicBezTo>
                  <a:pt x="3480238" y="1893981"/>
                  <a:pt x="3485324" y="1905948"/>
                  <a:pt x="3495524" y="1911048"/>
                </a:cubicBezTo>
                <a:cubicBezTo>
                  <a:pt x="3518331" y="1922451"/>
                  <a:pt x="3568095" y="1935238"/>
                  <a:pt x="3568095" y="1935238"/>
                </a:cubicBezTo>
                <a:cubicBezTo>
                  <a:pt x="3580190" y="1943302"/>
                  <a:pt x="3590719" y="1954461"/>
                  <a:pt x="3604381" y="1959429"/>
                </a:cubicBezTo>
                <a:cubicBezTo>
                  <a:pt x="3671579" y="1983865"/>
                  <a:pt x="3727888" y="1986962"/>
                  <a:pt x="3797905" y="1995715"/>
                </a:cubicBezTo>
                <a:cubicBezTo>
                  <a:pt x="3810000" y="1999747"/>
                  <a:pt x="3824235" y="1999845"/>
                  <a:pt x="3834191" y="2007810"/>
                </a:cubicBezTo>
                <a:cubicBezTo>
                  <a:pt x="3845542" y="2016891"/>
                  <a:pt x="3849300" y="2032745"/>
                  <a:pt x="3858381" y="2044096"/>
                </a:cubicBezTo>
                <a:cubicBezTo>
                  <a:pt x="3878075" y="2068714"/>
                  <a:pt x="3891919" y="2074518"/>
                  <a:pt x="3918857" y="2092477"/>
                </a:cubicBezTo>
                <a:cubicBezTo>
                  <a:pt x="3955143" y="2088445"/>
                  <a:pt x="3994013" y="2094423"/>
                  <a:pt x="4027714" y="2080381"/>
                </a:cubicBezTo>
                <a:cubicBezTo>
                  <a:pt x="4046322" y="2072628"/>
                  <a:pt x="4052283" y="2048404"/>
                  <a:pt x="4064000" y="2032000"/>
                </a:cubicBezTo>
                <a:cubicBezTo>
                  <a:pt x="4072449" y="2020171"/>
                  <a:pt x="4078731" y="2006752"/>
                  <a:pt x="4088191" y="1995715"/>
                </a:cubicBezTo>
                <a:cubicBezTo>
                  <a:pt x="4103034" y="1978399"/>
                  <a:pt x="4123921" y="1966311"/>
                  <a:pt x="4136572" y="1947334"/>
                </a:cubicBezTo>
                <a:cubicBezTo>
                  <a:pt x="4144635" y="1935239"/>
                  <a:pt x="4154261" y="1924050"/>
                  <a:pt x="4160762" y="1911048"/>
                </a:cubicBezTo>
                <a:cubicBezTo>
                  <a:pt x="4166464" y="1899644"/>
                  <a:pt x="4165447" y="1885137"/>
                  <a:pt x="4172857" y="1874762"/>
                </a:cubicBezTo>
                <a:cubicBezTo>
                  <a:pt x="4186113" y="1856203"/>
                  <a:pt x="4221238" y="1826381"/>
                  <a:pt x="4221238" y="1826381"/>
                </a:cubicBezTo>
                <a:cubicBezTo>
                  <a:pt x="4225270" y="1810254"/>
                  <a:pt x="4227652" y="1793622"/>
                  <a:pt x="4233333" y="1778000"/>
                </a:cubicBezTo>
                <a:cubicBezTo>
                  <a:pt x="4289430" y="1623734"/>
                  <a:pt x="4251799" y="1760799"/>
                  <a:pt x="4293810" y="1620762"/>
                </a:cubicBezTo>
                <a:cubicBezTo>
                  <a:pt x="4306451" y="1578627"/>
                  <a:pt x="4308136" y="1556293"/>
                  <a:pt x="4318000" y="1511905"/>
                </a:cubicBezTo>
                <a:cubicBezTo>
                  <a:pt x="4321606" y="1495678"/>
                  <a:pt x="4326063" y="1479651"/>
                  <a:pt x="4330095" y="1463524"/>
                </a:cubicBezTo>
                <a:cubicBezTo>
                  <a:pt x="4334339" y="1425328"/>
                  <a:pt x="4337747" y="1350390"/>
                  <a:pt x="4354286" y="1306286"/>
                </a:cubicBezTo>
                <a:cubicBezTo>
                  <a:pt x="4360617" y="1289404"/>
                  <a:pt x="4370413" y="1274032"/>
                  <a:pt x="4378476" y="1257905"/>
                </a:cubicBezTo>
                <a:cubicBezTo>
                  <a:pt x="4382508" y="1233715"/>
                  <a:pt x="4385762" y="1209382"/>
                  <a:pt x="4390572" y="1185334"/>
                </a:cubicBezTo>
                <a:cubicBezTo>
                  <a:pt x="4398166" y="1147363"/>
                  <a:pt x="4403234" y="1135252"/>
                  <a:pt x="4414762" y="1100667"/>
                </a:cubicBezTo>
                <a:cubicBezTo>
                  <a:pt x="4420299" y="1001008"/>
                  <a:pt x="4417580" y="906552"/>
                  <a:pt x="4438952" y="810381"/>
                </a:cubicBezTo>
                <a:cubicBezTo>
                  <a:pt x="4441718" y="797935"/>
                  <a:pt x="4445346" y="785499"/>
                  <a:pt x="4451048" y="774096"/>
                </a:cubicBezTo>
                <a:cubicBezTo>
                  <a:pt x="4457549" y="761094"/>
                  <a:pt x="4467175" y="749905"/>
                  <a:pt x="4475238" y="737810"/>
                </a:cubicBezTo>
                <a:cubicBezTo>
                  <a:pt x="4484495" y="691525"/>
                  <a:pt x="4496813" y="619968"/>
                  <a:pt x="4511524" y="568477"/>
                </a:cubicBezTo>
                <a:cubicBezTo>
                  <a:pt x="4515027" y="556218"/>
                  <a:pt x="4519587" y="544286"/>
                  <a:pt x="4523619" y="532191"/>
                </a:cubicBezTo>
                <a:cubicBezTo>
                  <a:pt x="4527651" y="483810"/>
                  <a:pt x="4529298" y="435171"/>
                  <a:pt x="4535714" y="387048"/>
                </a:cubicBezTo>
                <a:cubicBezTo>
                  <a:pt x="4537399" y="374410"/>
                  <a:pt x="4545310" y="363264"/>
                  <a:pt x="4547810" y="350762"/>
                </a:cubicBezTo>
                <a:cubicBezTo>
                  <a:pt x="4553401" y="322807"/>
                  <a:pt x="4554314" y="294051"/>
                  <a:pt x="4559905" y="266096"/>
                </a:cubicBezTo>
                <a:cubicBezTo>
                  <a:pt x="4562405" y="253594"/>
                  <a:pt x="4568498" y="242069"/>
                  <a:pt x="4572000" y="229810"/>
                </a:cubicBezTo>
                <a:cubicBezTo>
                  <a:pt x="4576567" y="213826"/>
                  <a:pt x="4578258" y="196994"/>
                  <a:pt x="4584095" y="181429"/>
                </a:cubicBezTo>
                <a:cubicBezTo>
                  <a:pt x="4621676" y="81212"/>
                  <a:pt x="4590293" y="172131"/>
                  <a:pt x="4632476" y="108857"/>
                </a:cubicBezTo>
                <a:cubicBezTo>
                  <a:pt x="4642477" y="93855"/>
                  <a:pt x="4645597" y="74709"/>
                  <a:pt x="4656667" y="60477"/>
                </a:cubicBezTo>
                <a:cubicBezTo>
                  <a:pt x="4674170" y="37973"/>
                  <a:pt x="4717143" y="0"/>
                  <a:pt x="4717143" y="0"/>
                </a:cubicBezTo>
                <a:cubicBezTo>
                  <a:pt x="4769556" y="4032"/>
                  <a:pt x="4822834" y="1787"/>
                  <a:pt x="4874381" y="12096"/>
                </a:cubicBezTo>
                <a:cubicBezTo>
                  <a:pt x="4885563" y="14332"/>
                  <a:pt x="4891448" y="27381"/>
                  <a:pt x="4898572" y="36286"/>
                </a:cubicBezTo>
                <a:cubicBezTo>
                  <a:pt x="4944789" y="94056"/>
                  <a:pt x="4905049" y="49242"/>
                  <a:pt x="4934857" y="108857"/>
                </a:cubicBezTo>
                <a:cubicBezTo>
                  <a:pt x="4941358" y="121859"/>
                  <a:pt x="4950984" y="133048"/>
                  <a:pt x="4959048" y="145143"/>
                </a:cubicBezTo>
                <a:cubicBezTo>
                  <a:pt x="4968634" y="173902"/>
                  <a:pt x="4978176" y="199435"/>
                  <a:pt x="4983238" y="229810"/>
                </a:cubicBezTo>
                <a:cubicBezTo>
                  <a:pt x="5019266" y="445985"/>
                  <a:pt x="4976286" y="253860"/>
                  <a:pt x="5007429" y="362857"/>
                </a:cubicBezTo>
                <a:cubicBezTo>
                  <a:pt x="5011996" y="378841"/>
                  <a:pt x="5012976" y="395959"/>
                  <a:pt x="5019524" y="411238"/>
                </a:cubicBezTo>
                <a:cubicBezTo>
                  <a:pt x="5025250" y="424599"/>
                  <a:pt x="5037213" y="434522"/>
                  <a:pt x="5043714" y="447524"/>
                </a:cubicBezTo>
                <a:cubicBezTo>
                  <a:pt x="5067258" y="494611"/>
                  <a:pt x="5044646" y="477920"/>
                  <a:pt x="5067905" y="532191"/>
                </a:cubicBezTo>
                <a:cubicBezTo>
                  <a:pt x="5073631" y="545552"/>
                  <a:pt x="5086191" y="555193"/>
                  <a:pt x="5092095" y="568477"/>
                </a:cubicBezTo>
                <a:cubicBezTo>
                  <a:pt x="5102451" y="591778"/>
                  <a:pt x="5104883" y="618241"/>
                  <a:pt x="5116286" y="641048"/>
                </a:cubicBezTo>
                <a:cubicBezTo>
                  <a:pt x="5124349" y="657175"/>
                  <a:pt x="5134145" y="672547"/>
                  <a:pt x="5140476" y="689429"/>
                </a:cubicBezTo>
                <a:cubicBezTo>
                  <a:pt x="5146313" y="704994"/>
                  <a:pt x="5146735" y="722245"/>
                  <a:pt x="5152572" y="737810"/>
                </a:cubicBezTo>
                <a:cubicBezTo>
                  <a:pt x="5184379" y="822628"/>
                  <a:pt x="5165861" y="752295"/>
                  <a:pt x="5200952" y="822477"/>
                </a:cubicBezTo>
                <a:cubicBezTo>
                  <a:pt x="5210662" y="841896"/>
                  <a:pt x="5217840" y="862506"/>
                  <a:pt x="5225143" y="882953"/>
                </a:cubicBezTo>
                <a:cubicBezTo>
                  <a:pt x="5238008" y="918973"/>
                  <a:pt x="5249334" y="955524"/>
                  <a:pt x="5261429" y="991810"/>
                </a:cubicBezTo>
                <a:cubicBezTo>
                  <a:pt x="5265461" y="1003905"/>
                  <a:pt x="5271024" y="1015594"/>
                  <a:pt x="5273524" y="1028096"/>
                </a:cubicBezTo>
                <a:cubicBezTo>
                  <a:pt x="5290620" y="1113579"/>
                  <a:pt x="5279117" y="1069065"/>
                  <a:pt x="5309810" y="1161143"/>
                </a:cubicBezTo>
                <a:cubicBezTo>
                  <a:pt x="5350457" y="1283082"/>
                  <a:pt x="5288440" y="1093944"/>
                  <a:pt x="5334000" y="1245810"/>
                </a:cubicBezTo>
                <a:cubicBezTo>
                  <a:pt x="5341327" y="1270234"/>
                  <a:pt x="5350127" y="1294191"/>
                  <a:pt x="5358191" y="1318381"/>
                </a:cubicBezTo>
                <a:lnTo>
                  <a:pt x="5382381" y="1390953"/>
                </a:lnTo>
                <a:cubicBezTo>
                  <a:pt x="5386413" y="1403048"/>
                  <a:pt x="5391976" y="1414736"/>
                  <a:pt x="5394476" y="1427238"/>
                </a:cubicBezTo>
                <a:cubicBezTo>
                  <a:pt x="5398508" y="1447397"/>
                  <a:pt x="5395168" y="1470609"/>
                  <a:pt x="5406572" y="1487715"/>
                </a:cubicBezTo>
                <a:cubicBezTo>
                  <a:pt x="5413644" y="1498323"/>
                  <a:pt x="5430762" y="1495778"/>
                  <a:pt x="5442857" y="1499810"/>
                </a:cubicBezTo>
                <a:cubicBezTo>
                  <a:pt x="5471079" y="1495778"/>
                  <a:pt x="5500478" y="1496730"/>
                  <a:pt x="5527524" y="1487715"/>
                </a:cubicBezTo>
                <a:cubicBezTo>
                  <a:pt x="5538342" y="1484109"/>
                  <a:pt x="5542226" y="1469850"/>
                  <a:pt x="5551714" y="1463524"/>
                </a:cubicBezTo>
                <a:cubicBezTo>
                  <a:pt x="5566716" y="1453522"/>
                  <a:pt x="5583968" y="1447397"/>
                  <a:pt x="5600095" y="1439334"/>
                </a:cubicBezTo>
                <a:cubicBezTo>
                  <a:pt x="5658509" y="1380920"/>
                  <a:pt x="5587439" y="1455153"/>
                  <a:pt x="5648476" y="1378857"/>
                </a:cubicBezTo>
                <a:cubicBezTo>
                  <a:pt x="5655600" y="1369952"/>
                  <a:pt x="5664603" y="1362730"/>
                  <a:pt x="5672667" y="1354667"/>
                </a:cubicBezTo>
                <a:cubicBezTo>
                  <a:pt x="5703066" y="1263467"/>
                  <a:pt x="5662061" y="1375876"/>
                  <a:pt x="5708952" y="1282096"/>
                </a:cubicBezTo>
                <a:cubicBezTo>
                  <a:pt x="5714654" y="1270692"/>
                  <a:pt x="5716026" y="1257529"/>
                  <a:pt x="5721048" y="1245810"/>
                </a:cubicBezTo>
                <a:cubicBezTo>
                  <a:pt x="5739465" y="1202838"/>
                  <a:pt x="5745132" y="1197587"/>
                  <a:pt x="5769429" y="1161143"/>
                </a:cubicBezTo>
                <a:cubicBezTo>
                  <a:pt x="5826928" y="988642"/>
                  <a:pt x="5769146" y="1168175"/>
                  <a:pt x="5805714" y="1040191"/>
                </a:cubicBezTo>
                <a:cubicBezTo>
                  <a:pt x="5817220" y="999921"/>
                  <a:pt x="5822341" y="1000907"/>
                  <a:pt x="5829905" y="955524"/>
                </a:cubicBezTo>
                <a:cubicBezTo>
                  <a:pt x="5835249" y="923461"/>
                  <a:pt x="5836185" y="890743"/>
                  <a:pt x="5842000" y="858762"/>
                </a:cubicBezTo>
                <a:cubicBezTo>
                  <a:pt x="5844281" y="846218"/>
                  <a:pt x="5851003" y="834846"/>
                  <a:pt x="5854095" y="822477"/>
                </a:cubicBezTo>
                <a:cubicBezTo>
                  <a:pt x="5859081" y="802533"/>
                  <a:pt x="5862159" y="782159"/>
                  <a:pt x="5866191" y="762000"/>
                </a:cubicBezTo>
                <a:cubicBezTo>
                  <a:pt x="5870223" y="693460"/>
                  <a:pt x="5869406" y="624462"/>
                  <a:pt x="5878286" y="556381"/>
                </a:cubicBezTo>
                <a:cubicBezTo>
                  <a:pt x="5881584" y="531096"/>
                  <a:pt x="5884446" y="501840"/>
                  <a:pt x="5902476" y="483810"/>
                </a:cubicBezTo>
                <a:cubicBezTo>
                  <a:pt x="5996788" y="389498"/>
                  <a:pt x="5840897" y="542226"/>
                  <a:pt x="5962952" y="435429"/>
                </a:cubicBezTo>
                <a:cubicBezTo>
                  <a:pt x="5984407" y="416656"/>
                  <a:pt x="5996383" y="383969"/>
                  <a:pt x="6023429" y="374953"/>
                </a:cubicBezTo>
                <a:lnTo>
                  <a:pt x="6096000" y="350762"/>
                </a:lnTo>
                <a:cubicBezTo>
                  <a:pt x="6128253" y="254004"/>
                  <a:pt x="6079874" y="366888"/>
                  <a:pt x="6144381" y="302381"/>
                </a:cubicBezTo>
                <a:cubicBezTo>
                  <a:pt x="6153396" y="293366"/>
                  <a:pt x="6150774" y="277499"/>
                  <a:pt x="6156476" y="266096"/>
                </a:cubicBezTo>
                <a:cubicBezTo>
                  <a:pt x="6162977" y="253094"/>
                  <a:pt x="6172603" y="241905"/>
                  <a:pt x="6180667" y="229810"/>
                </a:cubicBezTo>
                <a:cubicBezTo>
                  <a:pt x="6184699" y="217715"/>
                  <a:pt x="6184797" y="203480"/>
                  <a:pt x="6192762" y="193524"/>
                </a:cubicBezTo>
                <a:cubicBezTo>
                  <a:pt x="6201843" y="182173"/>
                  <a:pt x="6217697" y="178415"/>
                  <a:pt x="6229048" y="169334"/>
                </a:cubicBezTo>
                <a:cubicBezTo>
                  <a:pt x="6237953" y="162210"/>
                  <a:pt x="6245175" y="153207"/>
                  <a:pt x="6253238" y="145143"/>
                </a:cubicBezTo>
                <a:lnTo>
                  <a:pt x="6966857" y="169334"/>
                </a:lnTo>
                <a:cubicBezTo>
                  <a:pt x="6991048" y="173366"/>
                  <a:pt x="7014912" y="180838"/>
                  <a:pt x="7039429" y="181429"/>
                </a:cubicBezTo>
                <a:cubicBezTo>
                  <a:pt x="7349809" y="188908"/>
                  <a:pt x="7660318" y="189492"/>
                  <a:pt x="7970762" y="193524"/>
                </a:cubicBezTo>
                <a:cubicBezTo>
                  <a:pt x="8035270" y="197556"/>
                  <a:pt x="8099973" y="199188"/>
                  <a:pt x="8164286" y="205619"/>
                </a:cubicBezTo>
                <a:cubicBezTo>
                  <a:pt x="8180827" y="207273"/>
                  <a:pt x="8198836" y="208494"/>
                  <a:pt x="8212667" y="217715"/>
                </a:cubicBezTo>
                <a:cubicBezTo>
                  <a:pt x="8224762" y="225778"/>
                  <a:pt x="8227776" y="242649"/>
                  <a:pt x="8236857" y="254000"/>
                </a:cubicBezTo>
                <a:cubicBezTo>
                  <a:pt x="8243981" y="262905"/>
                  <a:pt x="8253924" y="269286"/>
                  <a:pt x="8261048" y="278191"/>
                </a:cubicBezTo>
                <a:cubicBezTo>
                  <a:pt x="8270129" y="289542"/>
                  <a:pt x="8273887" y="305396"/>
                  <a:pt x="8285238" y="314477"/>
                </a:cubicBezTo>
                <a:cubicBezTo>
                  <a:pt x="8295194" y="322442"/>
                  <a:pt x="8309429" y="322540"/>
                  <a:pt x="8321524" y="326572"/>
                </a:cubicBezTo>
                <a:cubicBezTo>
                  <a:pt x="8325556" y="338667"/>
                  <a:pt x="8327060" y="351925"/>
                  <a:pt x="8333619" y="362857"/>
                </a:cubicBezTo>
                <a:cubicBezTo>
                  <a:pt x="8339486" y="372636"/>
                  <a:pt x="8350686" y="378143"/>
                  <a:pt x="8357810" y="387048"/>
                </a:cubicBezTo>
                <a:cubicBezTo>
                  <a:pt x="8366891" y="398399"/>
                  <a:pt x="8375499" y="410332"/>
                  <a:pt x="8382000" y="423334"/>
                </a:cubicBezTo>
                <a:cubicBezTo>
                  <a:pt x="8409796" y="478926"/>
                  <a:pt x="8378864" y="444388"/>
                  <a:pt x="8406191" y="471715"/>
                </a:cubicBezTo>
                <a:cubicBezTo>
                  <a:pt x="8410223" y="1294191"/>
                  <a:pt x="8414254" y="2116667"/>
                  <a:pt x="8418286" y="2939143"/>
                </a:cubicBezTo>
                <a:lnTo>
                  <a:pt x="0" y="2963334"/>
                </a:lnTo>
                <a:lnTo>
                  <a:pt x="0" y="2588381"/>
                </a:lnTo>
              </a:path>
            </a:pathLst>
          </a:custGeom>
          <a:solidFill>
            <a:srgbClr val="FA980E"/>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6210223" y="3344786"/>
            <a:ext cx="400505" cy="761697"/>
          </a:xfrm>
          <a:prstGeom prst="rect">
            <a:avLst/>
          </a:prstGeom>
        </p:spPr>
      </p:pic>
      <p:cxnSp>
        <p:nvCxnSpPr>
          <p:cNvPr id="6" name="Curved Connector 5"/>
          <p:cNvCxnSpPr/>
          <p:nvPr/>
        </p:nvCxnSpPr>
        <p:spPr>
          <a:xfrm>
            <a:off x="3749169" y="4426857"/>
            <a:ext cx="907498" cy="907143"/>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urved Connector 12"/>
          <p:cNvCxnSpPr/>
          <p:nvPr/>
        </p:nvCxnSpPr>
        <p:spPr>
          <a:xfrm flipV="1">
            <a:off x="4656667" y="4184952"/>
            <a:ext cx="1753809" cy="1112765"/>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0" y="1841882"/>
            <a:ext cx="8492154" cy="646331"/>
          </a:xfrm>
          <a:prstGeom prst="rect">
            <a:avLst/>
          </a:prstGeom>
          <a:noFill/>
        </p:spPr>
        <p:txBody>
          <a:bodyPr wrap="none" rtlCol="0">
            <a:spAutoFit/>
          </a:bodyPr>
          <a:lstStyle/>
          <a:p>
            <a:r>
              <a:rPr lang="en-US" b="1" dirty="0" smtClean="0"/>
              <a:t>Solution</a:t>
            </a:r>
            <a:r>
              <a:rPr lang="en-US" dirty="0" smtClean="0"/>
              <a:t>:  combine both a ‘hot’ and ‘cold’ chain, swap the cold chain with a heated chain</a:t>
            </a:r>
          </a:p>
          <a:p>
            <a:r>
              <a:rPr lang="en-US" dirty="0" smtClean="0"/>
              <a:t> with a chance proportional to how good (high) their solutions are.</a:t>
            </a:r>
            <a:endParaRPr lang="en-US" dirty="0"/>
          </a:p>
        </p:txBody>
      </p:sp>
      <p:pic>
        <p:nvPicPr>
          <p:cNvPr id="11" name="Picture 10"/>
          <p:cNvPicPr>
            <a:picLocks noChangeAspect="1"/>
          </p:cNvPicPr>
          <p:nvPr/>
        </p:nvPicPr>
        <p:blipFill>
          <a:blip r:embed="rId3"/>
          <a:stretch>
            <a:fillRect/>
          </a:stretch>
        </p:blipFill>
        <p:spPr>
          <a:xfrm>
            <a:off x="2337689" y="3725635"/>
            <a:ext cx="676729" cy="676729"/>
          </a:xfrm>
          <a:prstGeom prst="rect">
            <a:avLst/>
          </a:prstGeom>
        </p:spPr>
      </p:pic>
      <p:sp>
        <p:nvSpPr>
          <p:cNvPr id="12" name="TextBox 11"/>
          <p:cNvSpPr txBox="1"/>
          <p:nvPr/>
        </p:nvSpPr>
        <p:spPr>
          <a:xfrm>
            <a:off x="2738523" y="3540969"/>
            <a:ext cx="955948" cy="369332"/>
          </a:xfrm>
          <a:prstGeom prst="rect">
            <a:avLst/>
          </a:prstGeom>
          <a:noFill/>
        </p:spPr>
        <p:txBody>
          <a:bodyPr wrap="none" rtlCol="0">
            <a:spAutoFit/>
          </a:bodyPr>
          <a:lstStyle/>
          <a:p>
            <a:r>
              <a:rPr lang="en-US" dirty="0" smtClean="0"/>
              <a:t>“Swap!”</a:t>
            </a:r>
            <a:endParaRPr lang="en-US" dirty="0"/>
          </a:p>
        </p:txBody>
      </p:sp>
    </p:spTree>
    <p:extLst>
      <p:ext uri="{BB962C8B-B14F-4D97-AF65-F5344CB8AC3E}">
        <p14:creationId xmlns:p14="http://schemas.microsoft.com/office/powerpoint/2010/main" val="535799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96927"/>
            <a:ext cx="91440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A980E"/>
                </a:solidFill>
              </a:rPr>
              <a:t>Measuring </a:t>
            </a:r>
            <a:r>
              <a:rPr lang="en-US" dirty="0" err="1" smtClean="0">
                <a:solidFill>
                  <a:srgbClr val="FA980E"/>
                </a:solidFill>
              </a:rPr>
              <a:t>microbiomes</a:t>
            </a:r>
            <a:r>
              <a:rPr lang="en-US" dirty="0">
                <a:solidFill>
                  <a:srgbClr val="FA980E"/>
                </a:solidFill>
              </a:rPr>
              <a:t>:</a:t>
            </a:r>
            <a:r>
              <a:rPr lang="en-US" dirty="0" smtClean="0">
                <a:solidFill>
                  <a:srgbClr val="FA980E"/>
                </a:solidFill>
              </a:rPr>
              <a:t> </a:t>
            </a:r>
          </a:p>
          <a:p>
            <a:r>
              <a:rPr lang="en-US" dirty="0" smtClean="0"/>
              <a:t>β Diversity</a:t>
            </a:r>
            <a:endParaRPr lang="en-US" dirty="0"/>
          </a:p>
        </p:txBody>
      </p:sp>
      <p:sp>
        <p:nvSpPr>
          <p:cNvPr id="14" name="TextBox 13"/>
          <p:cNvSpPr txBox="1"/>
          <p:nvPr/>
        </p:nvSpPr>
        <p:spPr>
          <a:xfrm>
            <a:off x="0" y="1526394"/>
            <a:ext cx="8947694" cy="3631764"/>
          </a:xfrm>
          <a:prstGeom prst="rect">
            <a:avLst/>
          </a:prstGeom>
          <a:noFill/>
        </p:spPr>
        <p:txBody>
          <a:bodyPr wrap="square" rtlCol="0">
            <a:spAutoFit/>
          </a:bodyPr>
          <a:lstStyle/>
          <a:p>
            <a:endParaRPr lang="is-IS" sz="1600" dirty="0" smtClean="0"/>
          </a:p>
          <a:p>
            <a:endParaRPr lang="en-US" sz="1600" dirty="0" smtClean="0"/>
          </a:p>
          <a:p>
            <a:endParaRPr lang="en-US" sz="1600" dirty="0"/>
          </a:p>
          <a:p>
            <a:r>
              <a:rPr lang="en-US" sz="1600" dirty="0" smtClean="0"/>
              <a:t>         </a:t>
            </a:r>
            <a:endParaRPr lang="en-US" sz="1600" dirty="0"/>
          </a:p>
          <a:p>
            <a:pPr lvl="1"/>
            <a:endParaRPr lang="en-US" sz="1600" dirty="0" smtClean="0"/>
          </a:p>
          <a:p>
            <a:pPr lvl="1"/>
            <a:endParaRPr lang="en-US" sz="1400" dirty="0"/>
          </a:p>
          <a:p>
            <a:r>
              <a:rPr lang="is-IS" sz="1400" dirty="0" smtClean="0"/>
              <a:t>	</a:t>
            </a:r>
          </a:p>
          <a:p>
            <a:pPr marL="342900" indent="-342900">
              <a:buAutoNum type="arabicParenR" startAt="4"/>
            </a:pPr>
            <a:endParaRPr lang="is-IS" sz="1400" dirty="0"/>
          </a:p>
          <a:p>
            <a:endParaRPr lang="is-IS" sz="1400" dirty="0" smtClean="0"/>
          </a:p>
          <a:p>
            <a:endParaRPr lang="is-IS" sz="1400" dirty="0" smtClean="0"/>
          </a:p>
          <a:p>
            <a:pPr marL="342900" indent="-342900">
              <a:buAutoNum type="arabicParenR"/>
            </a:pPr>
            <a:endParaRPr lang="is-IS" sz="1400" dirty="0" smtClean="0"/>
          </a:p>
          <a:p>
            <a:endParaRPr lang="is-IS" sz="1400" dirty="0"/>
          </a:p>
          <a:p>
            <a:endParaRPr lang="is-IS" sz="1400" dirty="0" smtClean="0"/>
          </a:p>
          <a:p>
            <a:endParaRPr lang="is-IS" sz="1400" dirty="0" smtClean="0"/>
          </a:p>
          <a:p>
            <a:endParaRPr lang="is-IS" sz="1200" dirty="0"/>
          </a:p>
          <a:p>
            <a:endParaRPr lang="en-US" sz="1200" dirty="0"/>
          </a:p>
        </p:txBody>
      </p:sp>
      <p:pic>
        <p:nvPicPr>
          <p:cNvPr id="4" name="Picture 3" descr="Cover_Slide-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71376" y="5098786"/>
            <a:ext cx="1454814" cy="1937449"/>
          </a:xfrm>
          <a:prstGeom prst="rect">
            <a:avLst/>
          </a:prstGeom>
        </p:spPr>
      </p:pic>
      <p:pic>
        <p:nvPicPr>
          <p:cNvPr id="5" name="Picture 4" descr="Cover_Slide-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H="1">
            <a:off x="7973052" y="4967017"/>
            <a:ext cx="1170948" cy="2069219"/>
          </a:xfrm>
          <a:prstGeom prst="rect">
            <a:avLst/>
          </a:prstGeom>
        </p:spPr>
      </p:pic>
      <p:pic>
        <p:nvPicPr>
          <p:cNvPr id="6" name="Picture 5" descr="Scenario_2_community_shift-01.png"/>
          <p:cNvPicPr>
            <a:picLocks noChangeAspect="1"/>
          </p:cNvPicPr>
          <p:nvPr/>
        </p:nvPicPr>
        <p:blipFill rotWithShape="1">
          <a:blip r:embed="rId3">
            <a:extLst>
              <a:ext uri="{28A0092B-C50C-407E-A947-70E740481C1C}">
                <a14:useLocalDpi xmlns:a14="http://schemas.microsoft.com/office/drawing/2010/main" val="0"/>
              </a:ext>
            </a:extLst>
          </a:blip>
          <a:srcRect b="33600"/>
          <a:stretch/>
        </p:blipFill>
        <p:spPr>
          <a:xfrm>
            <a:off x="1939023" y="1373098"/>
            <a:ext cx="5193609" cy="4462993"/>
          </a:xfrm>
          <a:prstGeom prst="rect">
            <a:avLst/>
          </a:prstGeom>
        </p:spPr>
      </p:pic>
    </p:spTree>
    <p:extLst>
      <p:ext uri="{BB962C8B-B14F-4D97-AF65-F5344CB8AC3E}">
        <p14:creationId xmlns:p14="http://schemas.microsoft.com/office/powerpoint/2010/main" val="7222690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96927"/>
            <a:ext cx="91440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A980E"/>
                </a:solidFill>
              </a:rPr>
              <a:t>Measuring </a:t>
            </a:r>
            <a:r>
              <a:rPr lang="en-US" dirty="0" err="1" smtClean="0">
                <a:solidFill>
                  <a:srgbClr val="FA980E"/>
                </a:solidFill>
              </a:rPr>
              <a:t>microbiomes</a:t>
            </a:r>
            <a:r>
              <a:rPr lang="en-US" dirty="0">
                <a:solidFill>
                  <a:srgbClr val="FA980E"/>
                </a:solidFill>
              </a:rPr>
              <a:t>:</a:t>
            </a:r>
            <a:r>
              <a:rPr lang="en-US" dirty="0" smtClean="0">
                <a:solidFill>
                  <a:srgbClr val="FA980E"/>
                </a:solidFill>
              </a:rPr>
              <a:t> </a:t>
            </a:r>
          </a:p>
          <a:p>
            <a:r>
              <a:rPr lang="en-US" dirty="0" smtClean="0"/>
              <a:t>β Diversity</a:t>
            </a:r>
            <a:endParaRPr lang="en-US" dirty="0"/>
          </a:p>
        </p:txBody>
      </p:sp>
      <p:sp>
        <p:nvSpPr>
          <p:cNvPr id="14" name="TextBox 13"/>
          <p:cNvSpPr txBox="1"/>
          <p:nvPr/>
        </p:nvSpPr>
        <p:spPr>
          <a:xfrm>
            <a:off x="0" y="1526394"/>
            <a:ext cx="8947694" cy="3631764"/>
          </a:xfrm>
          <a:prstGeom prst="rect">
            <a:avLst/>
          </a:prstGeom>
          <a:noFill/>
        </p:spPr>
        <p:txBody>
          <a:bodyPr wrap="square" rtlCol="0">
            <a:spAutoFit/>
          </a:bodyPr>
          <a:lstStyle/>
          <a:p>
            <a:endParaRPr lang="is-IS" sz="1600" dirty="0" smtClean="0"/>
          </a:p>
          <a:p>
            <a:endParaRPr lang="en-US" sz="1600" dirty="0" smtClean="0"/>
          </a:p>
          <a:p>
            <a:endParaRPr lang="en-US" sz="1600" dirty="0"/>
          </a:p>
          <a:p>
            <a:r>
              <a:rPr lang="en-US" sz="1600" dirty="0" smtClean="0"/>
              <a:t>         </a:t>
            </a:r>
            <a:endParaRPr lang="en-US" sz="1600" dirty="0"/>
          </a:p>
          <a:p>
            <a:pPr lvl="1"/>
            <a:endParaRPr lang="en-US" sz="1600" dirty="0" smtClean="0"/>
          </a:p>
          <a:p>
            <a:pPr lvl="1"/>
            <a:endParaRPr lang="en-US" sz="1400" dirty="0"/>
          </a:p>
          <a:p>
            <a:r>
              <a:rPr lang="is-IS" sz="1400" dirty="0" smtClean="0"/>
              <a:t>	</a:t>
            </a:r>
          </a:p>
          <a:p>
            <a:pPr marL="342900" indent="-342900">
              <a:buAutoNum type="arabicParenR" startAt="4"/>
            </a:pPr>
            <a:endParaRPr lang="is-IS" sz="1400" dirty="0"/>
          </a:p>
          <a:p>
            <a:endParaRPr lang="is-IS" sz="1400" dirty="0" smtClean="0"/>
          </a:p>
          <a:p>
            <a:endParaRPr lang="is-IS" sz="1400" dirty="0" smtClean="0"/>
          </a:p>
          <a:p>
            <a:pPr marL="342900" indent="-342900">
              <a:buAutoNum type="arabicParenR"/>
            </a:pPr>
            <a:endParaRPr lang="is-IS" sz="1400" dirty="0" smtClean="0"/>
          </a:p>
          <a:p>
            <a:endParaRPr lang="is-IS" sz="1400" dirty="0"/>
          </a:p>
          <a:p>
            <a:endParaRPr lang="is-IS" sz="1400" dirty="0" smtClean="0"/>
          </a:p>
          <a:p>
            <a:endParaRPr lang="is-IS" sz="1400" dirty="0" smtClean="0"/>
          </a:p>
          <a:p>
            <a:endParaRPr lang="is-IS" sz="1200" dirty="0"/>
          </a:p>
          <a:p>
            <a:endParaRPr lang="en-US" sz="1200" dirty="0"/>
          </a:p>
        </p:txBody>
      </p:sp>
      <p:pic>
        <p:nvPicPr>
          <p:cNvPr id="4" name="Picture 3" descr="Cover_Slide-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71376" y="5098786"/>
            <a:ext cx="1454814" cy="1937449"/>
          </a:xfrm>
          <a:prstGeom prst="rect">
            <a:avLst/>
          </a:prstGeom>
        </p:spPr>
      </p:pic>
      <p:pic>
        <p:nvPicPr>
          <p:cNvPr id="5" name="Picture 4" descr="Cover_Slide-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H="1">
            <a:off x="7973052" y="4967017"/>
            <a:ext cx="1170948" cy="2069219"/>
          </a:xfrm>
          <a:prstGeom prst="rect">
            <a:avLst/>
          </a:prstGeom>
        </p:spPr>
      </p:pic>
      <p:sp>
        <p:nvSpPr>
          <p:cNvPr id="2" name="TextBox 1"/>
          <p:cNvSpPr txBox="1"/>
          <p:nvPr/>
        </p:nvSpPr>
        <p:spPr>
          <a:xfrm>
            <a:off x="816454" y="2381447"/>
            <a:ext cx="6226321" cy="1477328"/>
          </a:xfrm>
          <a:prstGeom prst="rect">
            <a:avLst/>
          </a:prstGeom>
          <a:noFill/>
        </p:spPr>
        <p:txBody>
          <a:bodyPr wrap="none" rtlCol="0">
            <a:spAutoFit/>
          </a:bodyPr>
          <a:lstStyle/>
          <a:p>
            <a:r>
              <a:rPr lang="en-US" dirty="0" smtClean="0"/>
              <a:t>How should we measure differences between our communities?</a:t>
            </a:r>
          </a:p>
          <a:p>
            <a:endParaRPr lang="en-US" dirty="0"/>
          </a:p>
          <a:p>
            <a:r>
              <a:rPr lang="en-US" dirty="0" smtClean="0"/>
              <a:t>Count how many types are shared vs. unique?</a:t>
            </a:r>
          </a:p>
          <a:p>
            <a:endParaRPr lang="en-US" dirty="0"/>
          </a:p>
          <a:p>
            <a:endParaRPr lang="en-US" dirty="0"/>
          </a:p>
        </p:txBody>
      </p:sp>
      <p:pic>
        <p:nvPicPr>
          <p:cNvPr id="3" name="Picture 2"/>
          <p:cNvPicPr>
            <a:picLocks noChangeAspect="1"/>
          </p:cNvPicPr>
          <p:nvPr/>
        </p:nvPicPr>
        <p:blipFill>
          <a:blip r:embed="rId3"/>
          <a:stretch>
            <a:fillRect/>
          </a:stretch>
        </p:blipFill>
        <p:spPr>
          <a:xfrm>
            <a:off x="735171" y="3614398"/>
            <a:ext cx="2016340" cy="1543760"/>
          </a:xfrm>
          <a:prstGeom prst="rect">
            <a:avLst/>
          </a:prstGeom>
        </p:spPr>
      </p:pic>
      <p:pic>
        <p:nvPicPr>
          <p:cNvPr id="6" name="Picture 5"/>
          <p:cNvPicPr>
            <a:picLocks noChangeAspect="1"/>
          </p:cNvPicPr>
          <p:nvPr/>
        </p:nvPicPr>
        <p:blipFill>
          <a:blip r:embed="rId4"/>
          <a:stretch>
            <a:fillRect/>
          </a:stretch>
        </p:blipFill>
        <p:spPr>
          <a:xfrm>
            <a:off x="5715177" y="3459300"/>
            <a:ext cx="2041136" cy="1562745"/>
          </a:xfrm>
          <a:prstGeom prst="rect">
            <a:avLst/>
          </a:prstGeom>
        </p:spPr>
      </p:pic>
      <p:pic>
        <p:nvPicPr>
          <p:cNvPr id="7" name="Picture 6"/>
          <p:cNvPicPr>
            <a:picLocks noChangeAspect="1"/>
          </p:cNvPicPr>
          <p:nvPr/>
        </p:nvPicPr>
        <p:blipFill>
          <a:blip r:embed="rId5"/>
          <a:stretch>
            <a:fillRect/>
          </a:stretch>
        </p:blipFill>
        <p:spPr>
          <a:xfrm>
            <a:off x="2222500" y="5763752"/>
            <a:ext cx="4699000" cy="660400"/>
          </a:xfrm>
          <a:prstGeom prst="rect">
            <a:avLst/>
          </a:prstGeom>
        </p:spPr>
      </p:pic>
    </p:spTree>
    <p:extLst>
      <p:ext uri="{BB962C8B-B14F-4D97-AF65-F5344CB8AC3E}">
        <p14:creationId xmlns:p14="http://schemas.microsoft.com/office/powerpoint/2010/main" val="18903212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7429" y="-431083"/>
            <a:ext cx="8000361" cy="1470025"/>
          </a:xfrm>
        </p:spPr>
        <p:txBody>
          <a:bodyPr>
            <a:normAutofit/>
          </a:bodyPr>
          <a:lstStyle/>
          <a:p>
            <a:r>
              <a:rPr lang="en-US" dirty="0" smtClean="0">
                <a:solidFill>
                  <a:srgbClr val="CE7D0D"/>
                </a:solidFill>
              </a:rPr>
              <a:t>Data visualization</a:t>
            </a:r>
            <a:r>
              <a:rPr lang="en-US" dirty="0" smtClean="0"/>
              <a:t>: principles</a:t>
            </a:r>
            <a:endParaRPr lang="en-US" dirty="0">
              <a:solidFill>
                <a:srgbClr val="CE7D0D"/>
              </a:solidFill>
            </a:endParaRPr>
          </a:p>
        </p:txBody>
      </p:sp>
      <p:sp>
        <p:nvSpPr>
          <p:cNvPr id="3" name="Subtitle 2"/>
          <p:cNvSpPr>
            <a:spLocks noGrp="1"/>
          </p:cNvSpPr>
          <p:nvPr>
            <p:ph type="subTitle" idx="1"/>
          </p:nvPr>
        </p:nvSpPr>
        <p:spPr>
          <a:xfrm>
            <a:off x="1371600" y="6055678"/>
            <a:ext cx="6400800" cy="802321"/>
          </a:xfrm>
        </p:spPr>
        <p:txBody>
          <a:bodyPr>
            <a:normAutofit fontScale="85000" lnSpcReduction="20000"/>
          </a:bodyPr>
          <a:lstStyle/>
          <a:p>
            <a:r>
              <a:rPr lang="en-US" smtClean="0">
                <a:solidFill>
                  <a:srgbClr val="CE7D0D"/>
                </a:solidFill>
              </a:rPr>
              <a:t>Bioinformatics Week </a:t>
            </a:r>
            <a:r>
              <a:rPr lang="en-US" dirty="0">
                <a:solidFill>
                  <a:srgbClr val="CE7D0D"/>
                </a:solidFill>
              </a:rPr>
              <a:t>5</a:t>
            </a:r>
            <a:r>
              <a:rPr lang="en-US" smtClean="0">
                <a:solidFill>
                  <a:srgbClr val="CE7D0D"/>
                </a:solidFill>
              </a:rPr>
              <a:t> </a:t>
            </a:r>
            <a:r>
              <a:rPr lang="en-US" dirty="0">
                <a:solidFill>
                  <a:srgbClr val="CE7D0D"/>
                </a:solidFill>
              </a:rPr>
              <a:t>Day </a:t>
            </a:r>
            <a:r>
              <a:rPr lang="en-US" dirty="0" smtClean="0">
                <a:solidFill>
                  <a:srgbClr val="CE7D0D"/>
                </a:solidFill>
              </a:rPr>
              <a:t>2  </a:t>
            </a:r>
            <a:r>
              <a:rPr lang="en-US" dirty="0">
                <a:solidFill>
                  <a:srgbClr val="CE7D0D"/>
                </a:solidFill>
              </a:rPr>
              <a:t/>
            </a:r>
            <a:br>
              <a:rPr lang="en-US" dirty="0">
                <a:solidFill>
                  <a:srgbClr val="CE7D0D"/>
                </a:solidFill>
              </a:rPr>
            </a:br>
            <a:r>
              <a:rPr lang="en-US" dirty="0" smtClean="0"/>
              <a:t>Jesse Zaneveld</a:t>
            </a:r>
            <a:endParaRPr lang="en-US" dirty="0"/>
          </a:p>
        </p:txBody>
      </p:sp>
      <p:pic>
        <p:nvPicPr>
          <p:cNvPr id="8" name="Picture 7"/>
          <p:cNvPicPr>
            <a:picLocks noChangeAspect="1"/>
          </p:cNvPicPr>
          <p:nvPr/>
        </p:nvPicPr>
        <p:blipFill>
          <a:blip r:embed="rId2"/>
          <a:stretch>
            <a:fillRect/>
          </a:stretch>
        </p:blipFill>
        <p:spPr>
          <a:xfrm>
            <a:off x="0" y="1244600"/>
            <a:ext cx="9144000" cy="4361688"/>
          </a:xfrm>
          <a:prstGeom prst="rect">
            <a:avLst/>
          </a:prstGeom>
        </p:spPr>
      </p:pic>
    </p:spTree>
    <p:extLst>
      <p:ext uri="{BB962C8B-B14F-4D97-AF65-F5344CB8AC3E}">
        <p14:creationId xmlns:p14="http://schemas.microsoft.com/office/powerpoint/2010/main" val="7567128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4741"/>
            <a:ext cx="8000361" cy="1470025"/>
          </a:xfrm>
        </p:spPr>
        <p:txBody>
          <a:bodyPr>
            <a:normAutofit/>
          </a:bodyPr>
          <a:lstStyle/>
          <a:p>
            <a:r>
              <a:rPr lang="en-US" dirty="0" smtClean="0">
                <a:solidFill>
                  <a:srgbClr val="FA980E"/>
                </a:solidFill>
              </a:rPr>
              <a:t>Pre-attentive attributes</a:t>
            </a:r>
            <a:endParaRPr lang="en-US" dirty="0">
              <a:solidFill>
                <a:srgbClr val="FA980E"/>
              </a:solidFill>
            </a:endParaRPr>
          </a:p>
        </p:txBody>
      </p:sp>
      <p:sp>
        <p:nvSpPr>
          <p:cNvPr id="6" name="TextBox 5"/>
          <p:cNvSpPr txBox="1"/>
          <p:nvPr/>
        </p:nvSpPr>
        <p:spPr>
          <a:xfrm>
            <a:off x="6315448" y="1255284"/>
            <a:ext cx="2815929" cy="1477328"/>
          </a:xfrm>
          <a:prstGeom prst="rect">
            <a:avLst/>
          </a:prstGeom>
          <a:noFill/>
        </p:spPr>
        <p:txBody>
          <a:bodyPr wrap="square" rtlCol="0">
            <a:spAutoFit/>
          </a:bodyPr>
          <a:lstStyle/>
          <a:p>
            <a:r>
              <a:rPr lang="en-US" dirty="0" smtClean="0">
                <a:solidFill>
                  <a:schemeClr val="bg1">
                    <a:lumMod val="65000"/>
                  </a:schemeClr>
                </a:solidFill>
              </a:rPr>
              <a:t>...but of these only line </a:t>
            </a:r>
          </a:p>
          <a:p>
            <a:r>
              <a:rPr lang="en-US" dirty="0" smtClean="0">
                <a:solidFill>
                  <a:schemeClr val="bg1">
                    <a:lumMod val="65000"/>
                  </a:schemeClr>
                </a:solidFill>
              </a:rPr>
              <a:t>length and spatial</a:t>
            </a:r>
          </a:p>
          <a:p>
            <a:r>
              <a:rPr lang="en-US" dirty="0" smtClean="0">
                <a:solidFill>
                  <a:schemeClr val="bg1">
                    <a:lumMod val="65000"/>
                  </a:schemeClr>
                </a:solidFill>
              </a:rPr>
              <a:t>position reliably convey </a:t>
            </a:r>
          </a:p>
          <a:p>
            <a:r>
              <a:rPr lang="en-US" dirty="0" smtClean="0">
                <a:solidFill>
                  <a:schemeClr val="bg1">
                    <a:lumMod val="65000"/>
                  </a:schemeClr>
                </a:solidFill>
              </a:rPr>
              <a:t>quantitative information.</a:t>
            </a:r>
            <a:endParaRPr lang="en-US" dirty="0">
              <a:solidFill>
                <a:schemeClr val="bg1">
                  <a:lumMod val="65000"/>
                </a:schemeClr>
              </a:solidFill>
            </a:endParaRPr>
          </a:p>
          <a:p>
            <a:endParaRPr lang="en-US" dirty="0" smtClean="0">
              <a:solidFill>
                <a:schemeClr val="bg1">
                  <a:lumMod val="65000"/>
                </a:schemeClr>
              </a:solidFill>
            </a:endParaRPr>
          </a:p>
        </p:txBody>
      </p:sp>
      <p:pic>
        <p:nvPicPr>
          <p:cNvPr id="4" name="Picture 3" descr="Screen Shot 2017-01-18 at 4.10.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55284"/>
            <a:ext cx="4620970" cy="5098717"/>
          </a:xfrm>
          <a:prstGeom prst="rect">
            <a:avLst/>
          </a:prstGeom>
        </p:spPr>
      </p:pic>
      <p:sp>
        <p:nvSpPr>
          <p:cNvPr id="7" name="Rectangle 6"/>
          <p:cNvSpPr/>
          <p:nvPr/>
        </p:nvSpPr>
        <p:spPr>
          <a:xfrm>
            <a:off x="2534699" y="6581001"/>
            <a:ext cx="6596678" cy="276999"/>
          </a:xfrm>
          <a:prstGeom prst="rect">
            <a:avLst/>
          </a:prstGeom>
        </p:spPr>
        <p:txBody>
          <a:bodyPr wrap="none">
            <a:spAutoFit/>
          </a:bodyPr>
          <a:lstStyle/>
          <a:p>
            <a:r>
              <a:rPr lang="en-US" sz="1200" b="1" dirty="0">
                <a:solidFill>
                  <a:srgbClr val="CE7D0D"/>
                </a:solidFill>
              </a:rPr>
              <a:t>Source</a:t>
            </a:r>
            <a:r>
              <a:rPr lang="en-US" sz="1200" b="1" dirty="0">
                <a:solidFill>
                  <a:schemeClr val="tx1">
                    <a:lumMod val="65000"/>
                    <a:lumOff val="35000"/>
                  </a:schemeClr>
                </a:solidFill>
              </a:rPr>
              <a:t>: http://</a:t>
            </a:r>
            <a:r>
              <a:rPr lang="en-US" sz="1200" b="1" dirty="0" err="1">
                <a:solidFill>
                  <a:schemeClr val="tx1">
                    <a:lumMod val="65000"/>
                    <a:lumOff val="35000"/>
                  </a:schemeClr>
                </a:solidFill>
              </a:rPr>
              <a:t>www.fusioncharts.com</a:t>
            </a:r>
            <a:r>
              <a:rPr lang="en-US" sz="1200" b="1" dirty="0">
                <a:solidFill>
                  <a:schemeClr val="tx1">
                    <a:lumMod val="65000"/>
                    <a:lumOff val="35000"/>
                  </a:schemeClr>
                </a:solidFill>
              </a:rPr>
              <a:t>/whitepapers/downloads/Principles-of-Data-</a:t>
            </a:r>
            <a:r>
              <a:rPr lang="en-US" sz="1200" b="1" dirty="0" err="1">
                <a:solidFill>
                  <a:schemeClr val="tx1">
                    <a:lumMod val="65000"/>
                    <a:lumOff val="35000"/>
                  </a:schemeClr>
                </a:solidFill>
              </a:rPr>
              <a:t>Visualization.pdf</a:t>
            </a:r>
            <a:endParaRPr lang="en-US" sz="1200" dirty="0">
              <a:solidFill>
                <a:schemeClr val="tx1">
                  <a:lumMod val="65000"/>
                  <a:lumOff val="35000"/>
                </a:schemeClr>
              </a:solidFill>
            </a:endParaRPr>
          </a:p>
        </p:txBody>
      </p:sp>
      <p:sp>
        <p:nvSpPr>
          <p:cNvPr id="3" name="Frame 2"/>
          <p:cNvSpPr/>
          <p:nvPr/>
        </p:nvSpPr>
        <p:spPr>
          <a:xfrm>
            <a:off x="3989513" y="5114738"/>
            <a:ext cx="1247345" cy="1153437"/>
          </a:xfrm>
          <a:prstGeom prst="frame">
            <a:avLst>
              <a:gd name="adj1" fmla="val 7621"/>
            </a:avLst>
          </a:prstGeom>
          <a:solidFill>
            <a:srgbClr val="FA98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Frame 7"/>
          <p:cNvSpPr/>
          <p:nvPr/>
        </p:nvSpPr>
        <p:spPr>
          <a:xfrm>
            <a:off x="1823141" y="1701968"/>
            <a:ext cx="1247345" cy="1153437"/>
          </a:xfrm>
          <a:prstGeom prst="frame">
            <a:avLst>
              <a:gd name="adj1" fmla="val 7621"/>
            </a:avLst>
          </a:prstGeom>
          <a:solidFill>
            <a:srgbClr val="FA98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748132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741"/>
            <a:ext cx="8000361" cy="1470025"/>
          </a:xfrm>
        </p:spPr>
        <p:txBody>
          <a:bodyPr>
            <a:normAutofit/>
          </a:bodyPr>
          <a:lstStyle/>
          <a:p>
            <a:r>
              <a:rPr lang="en-US" dirty="0" smtClean="0">
                <a:solidFill>
                  <a:srgbClr val="CE7D0D"/>
                </a:solidFill>
              </a:rPr>
              <a:t>The Hotel Monte Carlo</a:t>
            </a:r>
            <a:r>
              <a:rPr lang="en-US" dirty="0" smtClean="0"/>
              <a:t>: permutation tests</a:t>
            </a:r>
            <a:endParaRPr lang="en-US" dirty="0">
              <a:solidFill>
                <a:srgbClr val="CE7D0D"/>
              </a:solidFill>
            </a:endParaRPr>
          </a:p>
        </p:txBody>
      </p:sp>
      <p:sp>
        <p:nvSpPr>
          <p:cNvPr id="3" name="Subtitle 2"/>
          <p:cNvSpPr>
            <a:spLocks noGrp="1"/>
          </p:cNvSpPr>
          <p:nvPr>
            <p:ph type="subTitle" idx="1"/>
          </p:nvPr>
        </p:nvSpPr>
        <p:spPr>
          <a:xfrm>
            <a:off x="1371600" y="6055678"/>
            <a:ext cx="6400800" cy="802321"/>
          </a:xfrm>
        </p:spPr>
        <p:txBody>
          <a:bodyPr>
            <a:normAutofit fontScale="85000" lnSpcReduction="20000"/>
          </a:bodyPr>
          <a:lstStyle/>
          <a:p>
            <a:r>
              <a:rPr lang="en-US" dirty="0" smtClean="0">
                <a:solidFill>
                  <a:srgbClr val="CE7D0D"/>
                </a:solidFill>
              </a:rPr>
              <a:t>Bioinformatics Week </a:t>
            </a:r>
            <a:r>
              <a:rPr lang="en-US" dirty="0">
                <a:solidFill>
                  <a:srgbClr val="CE7D0D"/>
                </a:solidFill>
              </a:rPr>
              <a:t>6</a:t>
            </a:r>
            <a:r>
              <a:rPr lang="en-US" dirty="0" smtClean="0">
                <a:solidFill>
                  <a:srgbClr val="CE7D0D"/>
                </a:solidFill>
              </a:rPr>
              <a:t> </a:t>
            </a:r>
            <a:r>
              <a:rPr lang="en-US" dirty="0">
                <a:solidFill>
                  <a:srgbClr val="CE7D0D"/>
                </a:solidFill>
              </a:rPr>
              <a:t>Day </a:t>
            </a:r>
            <a:r>
              <a:rPr lang="en-US" dirty="0" smtClean="0">
                <a:solidFill>
                  <a:srgbClr val="CE7D0D"/>
                </a:solidFill>
              </a:rPr>
              <a:t>2  </a:t>
            </a:r>
            <a:r>
              <a:rPr lang="en-US" dirty="0">
                <a:solidFill>
                  <a:srgbClr val="CE7D0D"/>
                </a:solidFill>
              </a:rPr>
              <a:t/>
            </a:r>
            <a:br>
              <a:rPr lang="en-US" dirty="0">
                <a:solidFill>
                  <a:srgbClr val="CE7D0D"/>
                </a:solidFill>
              </a:rPr>
            </a:br>
            <a:r>
              <a:rPr lang="en-US" dirty="0" smtClean="0"/>
              <a:t>Jesse Zaneveld</a:t>
            </a:r>
            <a:endParaRPr lang="en-US" dirty="0"/>
          </a:p>
        </p:txBody>
      </p:sp>
      <p:pic>
        <p:nvPicPr>
          <p:cNvPr id="6" name="Picture 5" descr="Hotel_Monte_Carlo_r3-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8700" y="1506733"/>
            <a:ext cx="4535424" cy="3060192"/>
          </a:xfrm>
          <a:prstGeom prst="rect">
            <a:avLst/>
          </a:prstGeom>
        </p:spPr>
      </p:pic>
      <p:pic>
        <p:nvPicPr>
          <p:cNvPr id="7" name="Picture 6" descr="Efrons_dice_rolling-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612" y="3424915"/>
            <a:ext cx="3451788" cy="2630763"/>
          </a:xfrm>
          <a:prstGeom prst="rect">
            <a:avLst/>
          </a:prstGeom>
        </p:spPr>
      </p:pic>
    </p:spTree>
    <p:extLst>
      <p:ext uri="{BB962C8B-B14F-4D97-AF65-F5344CB8AC3E}">
        <p14:creationId xmlns:p14="http://schemas.microsoft.com/office/powerpoint/2010/main" val="7881346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65100" y="163512"/>
            <a:ext cx="8763000" cy="652938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02" name="Text Box 10"/>
          <p:cNvSpPr txBox="1">
            <a:spLocks noChangeArrowheads="1"/>
          </p:cNvSpPr>
          <p:nvPr/>
        </p:nvSpPr>
        <p:spPr bwMode="auto">
          <a:xfrm>
            <a:off x="228600" y="3429000"/>
            <a:ext cx="184150" cy="366713"/>
          </a:xfrm>
          <a:prstGeom prst="rect">
            <a:avLst/>
          </a:prstGeom>
          <a:noFill/>
          <a:ln w="9525">
            <a:noFill/>
            <a:miter lim="800000"/>
            <a:headEnd/>
            <a:tailEnd/>
          </a:ln>
          <a:effectLst/>
        </p:spPr>
        <p:txBody>
          <a:bodyPr wrap="none">
            <a:prstTxWarp prst="textNoShape">
              <a:avLst/>
            </a:prstTxWarp>
            <a:spAutoFit/>
          </a:bodyPr>
          <a:lstStyle/>
          <a:p>
            <a:endParaRPr lang="en-US"/>
          </a:p>
        </p:txBody>
      </p:sp>
      <p:pic>
        <p:nvPicPr>
          <p:cNvPr id="8206" name="Picture 14"/>
          <p:cNvPicPr>
            <a:picLocks noChangeAspect="1" noChangeArrowheads="1"/>
          </p:cNvPicPr>
          <p:nvPr/>
        </p:nvPicPr>
        <p:blipFill>
          <a:blip r:embed="rId3"/>
          <a:srcRect/>
          <a:stretch>
            <a:fillRect/>
          </a:stretch>
        </p:blipFill>
        <p:spPr bwMode="auto">
          <a:xfrm>
            <a:off x="228600" y="4791869"/>
            <a:ext cx="3581400" cy="1719263"/>
          </a:xfrm>
          <a:prstGeom prst="rect">
            <a:avLst/>
          </a:prstGeom>
          <a:noFill/>
          <a:ln w="9525">
            <a:noFill/>
            <a:miter lim="800000"/>
            <a:headEnd/>
            <a:tailEnd/>
          </a:ln>
          <a:effectLst/>
        </p:spPr>
      </p:pic>
      <p:sp>
        <p:nvSpPr>
          <p:cNvPr id="8207" name="Text Box 15"/>
          <p:cNvSpPr txBox="1">
            <a:spLocks noChangeArrowheads="1"/>
          </p:cNvSpPr>
          <p:nvPr/>
        </p:nvSpPr>
        <p:spPr bwMode="auto">
          <a:xfrm>
            <a:off x="1219200" y="4348957"/>
            <a:ext cx="1517650" cy="366712"/>
          </a:xfrm>
          <a:prstGeom prst="rect">
            <a:avLst/>
          </a:prstGeom>
          <a:noFill/>
          <a:ln w="9525">
            <a:noFill/>
            <a:miter lim="800000"/>
            <a:headEnd/>
            <a:tailEnd/>
          </a:ln>
          <a:effectLst/>
        </p:spPr>
        <p:txBody>
          <a:bodyPr wrap="none">
            <a:prstTxWarp prst="textNoShape">
              <a:avLst/>
            </a:prstTxWarp>
            <a:spAutoFit/>
          </a:bodyPr>
          <a:lstStyle/>
          <a:p>
            <a:r>
              <a:rPr lang="en-US" b="1" dirty="0"/>
              <a:t>Conjugation</a:t>
            </a:r>
          </a:p>
        </p:txBody>
      </p:sp>
      <p:pic>
        <p:nvPicPr>
          <p:cNvPr id="8209" name="Picture 17"/>
          <p:cNvPicPr>
            <a:picLocks noChangeAspect="1" noChangeArrowheads="1"/>
          </p:cNvPicPr>
          <p:nvPr/>
        </p:nvPicPr>
        <p:blipFill>
          <a:blip r:embed="rId4"/>
          <a:srcRect/>
          <a:stretch>
            <a:fillRect/>
          </a:stretch>
        </p:blipFill>
        <p:spPr bwMode="auto">
          <a:xfrm>
            <a:off x="4114800" y="4791869"/>
            <a:ext cx="1752600" cy="1746250"/>
          </a:xfrm>
          <a:prstGeom prst="rect">
            <a:avLst/>
          </a:prstGeom>
          <a:noFill/>
          <a:ln w="9525">
            <a:noFill/>
            <a:miter lim="800000"/>
            <a:headEnd/>
            <a:tailEnd/>
          </a:ln>
          <a:effectLst/>
        </p:spPr>
      </p:pic>
      <p:sp>
        <p:nvSpPr>
          <p:cNvPr id="8210" name="Text Box 18"/>
          <p:cNvSpPr txBox="1">
            <a:spLocks noChangeArrowheads="1"/>
          </p:cNvSpPr>
          <p:nvPr/>
        </p:nvSpPr>
        <p:spPr bwMode="auto">
          <a:xfrm>
            <a:off x="4083050" y="4348957"/>
            <a:ext cx="1860550" cy="366712"/>
          </a:xfrm>
          <a:prstGeom prst="rect">
            <a:avLst/>
          </a:prstGeom>
          <a:noFill/>
          <a:ln w="9525">
            <a:noFill/>
            <a:miter lim="800000"/>
            <a:headEnd/>
            <a:tailEnd/>
          </a:ln>
          <a:effectLst/>
        </p:spPr>
        <p:txBody>
          <a:bodyPr wrap="none">
            <a:prstTxWarp prst="textNoShape">
              <a:avLst/>
            </a:prstTxWarp>
            <a:spAutoFit/>
          </a:bodyPr>
          <a:lstStyle/>
          <a:p>
            <a:r>
              <a:rPr lang="en-US" b="1"/>
              <a:t>Transformation</a:t>
            </a:r>
          </a:p>
        </p:txBody>
      </p:sp>
      <p:pic>
        <p:nvPicPr>
          <p:cNvPr id="8211" name="Picture 19"/>
          <p:cNvPicPr>
            <a:picLocks noChangeAspect="1" noChangeArrowheads="1"/>
          </p:cNvPicPr>
          <p:nvPr/>
        </p:nvPicPr>
        <p:blipFill>
          <a:blip r:embed="rId5"/>
          <a:srcRect/>
          <a:stretch>
            <a:fillRect/>
          </a:stretch>
        </p:blipFill>
        <p:spPr bwMode="auto">
          <a:xfrm>
            <a:off x="6096000" y="4791869"/>
            <a:ext cx="2590800" cy="1747838"/>
          </a:xfrm>
          <a:prstGeom prst="rect">
            <a:avLst/>
          </a:prstGeom>
          <a:noFill/>
          <a:ln w="9525">
            <a:noFill/>
            <a:miter lim="800000"/>
            <a:headEnd/>
            <a:tailEnd/>
          </a:ln>
          <a:effectLst/>
        </p:spPr>
      </p:pic>
      <p:sp>
        <p:nvSpPr>
          <p:cNvPr id="8212" name="Text Box 20"/>
          <p:cNvSpPr txBox="1">
            <a:spLocks noChangeArrowheads="1"/>
          </p:cNvSpPr>
          <p:nvPr/>
        </p:nvSpPr>
        <p:spPr bwMode="auto">
          <a:xfrm>
            <a:off x="6381750" y="4334669"/>
            <a:ext cx="2381250" cy="366713"/>
          </a:xfrm>
          <a:prstGeom prst="rect">
            <a:avLst/>
          </a:prstGeom>
          <a:noFill/>
          <a:ln w="9525">
            <a:noFill/>
            <a:miter lim="800000"/>
            <a:headEnd/>
            <a:tailEnd/>
          </a:ln>
          <a:effectLst/>
        </p:spPr>
        <p:txBody>
          <a:bodyPr wrap="none">
            <a:prstTxWarp prst="textNoShape">
              <a:avLst/>
            </a:prstTxWarp>
            <a:spAutoFit/>
          </a:bodyPr>
          <a:lstStyle/>
          <a:p>
            <a:r>
              <a:rPr lang="en-US" b="1"/>
              <a:t>Phage Transduction</a:t>
            </a:r>
          </a:p>
        </p:txBody>
      </p:sp>
      <p:pic>
        <p:nvPicPr>
          <p:cNvPr id="8198" name="Picture 6"/>
          <p:cNvPicPr>
            <a:picLocks noChangeAspect="1" noChangeArrowheads="1"/>
          </p:cNvPicPr>
          <p:nvPr/>
        </p:nvPicPr>
        <p:blipFill>
          <a:blip r:embed="rId6"/>
          <a:srcRect r="40741" b="15433"/>
          <a:stretch>
            <a:fillRect/>
          </a:stretch>
        </p:blipFill>
        <p:spPr bwMode="auto">
          <a:xfrm rot="16200000">
            <a:off x="2739232" y="1070768"/>
            <a:ext cx="2971800" cy="2811463"/>
          </a:xfrm>
          <a:prstGeom prst="rect">
            <a:avLst/>
          </a:prstGeom>
          <a:noFill/>
          <a:ln w="9525">
            <a:noFill/>
            <a:miter lim="800000"/>
            <a:headEnd/>
            <a:tailEnd/>
          </a:ln>
          <a:effectLst/>
        </p:spPr>
      </p:pic>
      <p:sp>
        <p:nvSpPr>
          <p:cNvPr id="8203" name="Text Box 11"/>
          <p:cNvSpPr txBox="1">
            <a:spLocks noChangeArrowheads="1"/>
          </p:cNvSpPr>
          <p:nvPr/>
        </p:nvSpPr>
        <p:spPr bwMode="auto">
          <a:xfrm>
            <a:off x="2209800" y="1600200"/>
            <a:ext cx="1365250" cy="915988"/>
          </a:xfrm>
          <a:prstGeom prst="rect">
            <a:avLst/>
          </a:prstGeom>
          <a:noFill/>
          <a:ln w="9525">
            <a:noFill/>
            <a:miter lim="800000"/>
            <a:headEnd/>
            <a:tailEnd/>
          </a:ln>
          <a:effectLst/>
        </p:spPr>
        <p:txBody>
          <a:bodyPr wrap="none">
            <a:prstTxWarp prst="textNoShape">
              <a:avLst/>
            </a:prstTxWarp>
            <a:spAutoFit/>
          </a:bodyPr>
          <a:lstStyle/>
          <a:p>
            <a:r>
              <a:rPr lang="en-US" b="1"/>
              <a:t>Horizontal </a:t>
            </a:r>
          </a:p>
          <a:p>
            <a:r>
              <a:rPr lang="en-US" b="1"/>
              <a:t>Gene </a:t>
            </a:r>
          </a:p>
          <a:p>
            <a:r>
              <a:rPr lang="en-US" b="1"/>
              <a:t>Transfer </a:t>
            </a:r>
          </a:p>
        </p:txBody>
      </p:sp>
      <p:sp>
        <p:nvSpPr>
          <p:cNvPr id="8213" name="Line 21"/>
          <p:cNvSpPr>
            <a:spLocks noChangeShapeType="1"/>
          </p:cNvSpPr>
          <p:nvPr/>
        </p:nvSpPr>
        <p:spPr bwMode="auto">
          <a:xfrm flipV="1">
            <a:off x="5943600" y="1066800"/>
            <a:ext cx="0" cy="2012950"/>
          </a:xfrm>
          <a:prstGeom prst="line">
            <a:avLst/>
          </a:prstGeom>
          <a:noFill/>
          <a:ln w="25400">
            <a:solidFill>
              <a:schemeClr val="tx1"/>
            </a:solidFill>
            <a:round/>
            <a:headEnd/>
            <a:tailEnd type="stealth" w="med" len="med"/>
          </a:ln>
          <a:effectLst/>
        </p:spPr>
        <p:txBody>
          <a:bodyPr>
            <a:prstTxWarp prst="textNoShape">
              <a:avLst/>
            </a:prstTxWarp>
          </a:bodyPr>
          <a:lstStyle/>
          <a:p>
            <a:endParaRPr lang="en-US"/>
          </a:p>
        </p:txBody>
      </p:sp>
      <p:sp>
        <p:nvSpPr>
          <p:cNvPr id="8214" name="Text Box 22"/>
          <p:cNvSpPr txBox="1">
            <a:spLocks noChangeArrowheads="1"/>
          </p:cNvSpPr>
          <p:nvPr/>
        </p:nvSpPr>
        <p:spPr bwMode="auto">
          <a:xfrm>
            <a:off x="5105400" y="3200400"/>
            <a:ext cx="1403350" cy="641350"/>
          </a:xfrm>
          <a:prstGeom prst="rect">
            <a:avLst/>
          </a:prstGeom>
          <a:noFill/>
          <a:ln w="9525">
            <a:noFill/>
            <a:miter lim="800000"/>
            <a:headEnd/>
            <a:tailEnd/>
          </a:ln>
          <a:effectLst/>
        </p:spPr>
        <p:txBody>
          <a:bodyPr wrap="none">
            <a:prstTxWarp prst="textNoShape">
              <a:avLst/>
            </a:prstTxWarp>
            <a:spAutoFit/>
          </a:bodyPr>
          <a:lstStyle/>
          <a:p>
            <a:r>
              <a:rPr lang="en-US" b="1"/>
              <a:t>Vertical </a:t>
            </a:r>
          </a:p>
          <a:p>
            <a:r>
              <a:rPr lang="en-US" b="1"/>
              <a:t>Inheritance</a:t>
            </a:r>
          </a:p>
        </p:txBody>
      </p:sp>
      <p:sp>
        <p:nvSpPr>
          <p:cNvPr id="8216" name="Text Box 24"/>
          <p:cNvSpPr txBox="1">
            <a:spLocks noChangeArrowheads="1"/>
          </p:cNvSpPr>
          <p:nvPr/>
        </p:nvSpPr>
        <p:spPr bwMode="auto">
          <a:xfrm>
            <a:off x="255588" y="163513"/>
            <a:ext cx="8574087" cy="442912"/>
          </a:xfrm>
          <a:prstGeom prst="rect">
            <a:avLst/>
          </a:prstGeom>
          <a:noFill/>
          <a:ln w="38100">
            <a:noFill/>
            <a:miter lim="800000"/>
            <a:headEnd/>
            <a:tailEnd/>
          </a:ln>
          <a:effectLst/>
        </p:spPr>
        <p:txBody>
          <a:bodyPr wrap="none">
            <a:prstTxWarp prst="textNoShape">
              <a:avLst/>
            </a:prstTxWarp>
            <a:spAutoFit/>
          </a:bodyPr>
          <a:lstStyle/>
          <a:p>
            <a:pPr algn="ctr"/>
            <a:r>
              <a:rPr lang="en-US" sz="2300" dirty="0"/>
              <a:t>Horizontal Gene Transfer (HGT): gene transfer </a:t>
            </a:r>
            <a:r>
              <a:rPr lang="en-US" sz="2300" u="sng" dirty="0"/>
              <a:t>between</a:t>
            </a:r>
            <a:r>
              <a:rPr lang="en-US" sz="2300" dirty="0"/>
              <a:t> lineages</a:t>
            </a:r>
          </a:p>
        </p:txBody>
      </p:sp>
      <p:sp>
        <p:nvSpPr>
          <p:cNvPr id="8217" name="Text Box 25"/>
          <p:cNvSpPr txBox="1">
            <a:spLocks noChangeArrowheads="1"/>
          </p:cNvSpPr>
          <p:nvPr/>
        </p:nvSpPr>
        <p:spPr bwMode="auto">
          <a:xfrm>
            <a:off x="609600" y="4114800"/>
            <a:ext cx="184150" cy="366713"/>
          </a:xfrm>
          <a:prstGeom prst="rect">
            <a:avLst/>
          </a:prstGeom>
          <a:noFill/>
          <a:ln w="38100">
            <a:noFill/>
            <a:miter lim="800000"/>
            <a:headEnd/>
            <a:tailEnd/>
          </a:ln>
          <a:effectLst/>
        </p:spPr>
        <p:txBody>
          <a:bodyPr wrap="none">
            <a:prstTxWarp prst="textNoShape">
              <a:avLst/>
            </a:prstTxWarp>
            <a:spAutoFit/>
          </a:bodyPr>
          <a:lstStyle/>
          <a:p>
            <a:endParaRPr lang="en-US"/>
          </a:p>
        </p:txBody>
      </p:sp>
      <p:sp>
        <p:nvSpPr>
          <p:cNvPr id="8218" name="Text Box 26"/>
          <p:cNvSpPr txBox="1">
            <a:spLocks noChangeArrowheads="1"/>
          </p:cNvSpPr>
          <p:nvPr/>
        </p:nvSpPr>
        <p:spPr bwMode="auto">
          <a:xfrm>
            <a:off x="228600" y="3967957"/>
            <a:ext cx="3232150" cy="366712"/>
          </a:xfrm>
          <a:prstGeom prst="rect">
            <a:avLst/>
          </a:prstGeom>
          <a:noFill/>
          <a:ln w="38100">
            <a:noFill/>
            <a:miter lim="800000"/>
            <a:headEnd/>
            <a:tailEnd/>
          </a:ln>
          <a:effectLst/>
        </p:spPr>
        <p:txBody>
          <a:bodyPr wrap="none">
            <a:prstTxWarp prst="textNoShape">
              <a:avLst/>
            </a:prstTxWarp>
            <a:spAutoFit/>
          </a:bodyPr>
          <a:lstStyle/>
          <a:p>
            <a:r>
              <a:rPr lang="en-US" b="1" u="sng" dirty="0"/>
              <a:t>Common HGT Mechanisms</a:t>
            </a:r>
            <a:r>
              <a:rPr lang="en-US" b="1" dirty="0"/>
              <a:t>:</a:t>
            </a:r>
          </a:p>
        </p:txBody>
      </p:sp>
    </p:spTree>
    <p:extLst>
      <p:ext uri="{BB962C8B-B14F-4D97-AF65-F5344CB8AC3E}">
        <p14:creationId xmlns:p14="http://schemas.microsoft.com/office/powerpoint/2010/main" val="19221862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96927"/>
            <a:ext cx="8378643"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CE7D0D"/>
                </a:solidFill>
              </a:rPr>
              <a:t>Bioinformatics: </a:t>
            </a:r>
            <a:r>
              <a:rPr lang="en-US" dirty="0" smtClean="0">
                <a:solidFill>
                  <a:srgbClr val="000000"/>
                </a:solidFill>
              </a:rPr>
              <a:t>Overview</a:t>
            </a:r>
            <a:endParaRPr lang="en-US" dirty="0">
              <a:solidFill>
                <a:srgbClr val="000000"/>
              </a:solidFill>
            </a:endParaRPr>
          </a:p>
        </p:txBody>
      </p:sp>
      <p:sp>
        <p:nvSpPr>
          <p:cNvPr id="3" name="TextBox 2"/>
          <p:cNvSpPr txBox="1"/>
          <p:nvPr/>
        </p:nvSpPr>
        <p:spPr>
          <a:xfrm>
            <a:off x="4622326" y="5996226"/>
            <a:ext cx="4548976" cy="861774"/>
          </a:xfrm>
          <a:prstGeom prst="rect">
            <a:avLst/>
          </a:prstGeom>
          <a:noFill/>
        </p:spPr>
        <p:txBody>
          <a:bodyPr wrap="square" rtlCol="0">
            <a:spAutoFit/>
          </a:bodyPr>
          <a:lstStyle/>
          <a:p>
            <a:r>
              <a:rPr lang="en-US" sz="1000" dirty="0" smtClean="0">
                <a:solidFill>
                  <a:srgbClr val="FA980E"/>
                </a:solidFill>
              </a:rPr>
              <a:t>Source: </a:t>
            </a:r>
            <a:r>
              <a:rPr lang="en-US" sz="1000" dirty="0" smtClean="0">
                <a:solidFill>
                  <a:srgbClr val="7F7F7F"/>
                </a:solidFill>
              </a:rPr>
              <a:t>Estrogen receptor image: https</a:t>
            </a:r>
            <a:r>
              <a:rPr lang="en-US" sz="1000" dirty="0">
                <a:solidFill>
                  <a:srgbClr val="7F7F7F"/>
                </a:solidFill>
              </a:rPr>
              <a:t>://</a:t>
            </a:r>
            <a:r>
              <a:rPr lang="en-US" sz="1000" dirty="0" err="1">
                <a:solidFill>
                  <a:srgbClr val="7F7F7F"/>
                </a:solidFill>
              </a:rPr>
              <a:t>en.wikipedia.org</a:t>
            </a:r>
            <a:r>
              <a:rPr lang="en-US" sz="1000" dirty="0">
                <a:solidFill>
                  <a:srgbClr val="7F7F7F"/>
                </a:solidFill>
              </a:rPr>
              <a:t>/wiki/</a:t>
            </a:r>
            <a:r>
              <a:rPr lang="en-US" sz="1000" dirty="0" err="1" smtClean="0">
                <a:solidFill>
                  <a:srgbClr val="7F7F7F"/>
                </a:solidFill>
              </a:rPr>
              <a:t>Estrogen_receptor</a:t>
            </a:r>
            <a:endParaRPr lang="en-US" sz="1000" dirty="0" smtClean="0">
              <a:solidFill>
                <a:srgbClr val="7F7F7F"/>
              </a:solidFill>
            </a:endParaRPr>
          </a:p>
          <a:p>
            <a:r>
              <a:rPr lang="en-US" sz="1000" dirty="0" err="1" smtClean="0">
                <a:solidFill>
                  <a:srgbClr val="7F7F7F"/>
                </a:solidFill>
              </a:rPr>
              <a:t>Txn</a:t>
            </a:r>
            <a:r>
              <a:rPr lang="en-US" sz="1000" dirty="0" smtClean="0">
                <a:solidFill>
                  <a:srgbClr val="7F7F7F"/>
                </a:solidFill>
              </a:rPr>
              <a:t> image: Molecular Biology: Principles and Practice  </a:t>
            </a:r>
            <a:r>
              <a:rPr lang="de-DE" sz="1000" dirty="0" smtClean="0">
                <a:solidFill>
                  <a:srgbClr val="7F7F7F"/>
                </a:solidFill>
              </a:rPr>
              <a:t>© 2012 W.H Freeman </a:t>
            </a:r>
            <a:r>
              <a:rPr lang="de-DE" sz="1000" dirty="0" err="1" smtClean="0">
                <a:solidFill>
                  <a:srgbClr val="7F7F7F"/>
                </a:solidFill>
              </a:rPr>
              <a:t>and</a:t>
            </a:r>
            <a:r>
              <a:rPr lang="de-DE" sz="1000" dirty="0" smtClean="0">
                <a:solidFill>
                  <a:srgbClr val="7F7F7F"/>
                </a:solidFill>
              </a:rPr>
              <a:t> Company.  </a:t>
            </a:r>
            <a:r>
              <a:rPr lang="de-DE" sz="1000" dirty="0" err="1" smtClean="0">
                <a:solidFill>
                  <a:srgbClr val="7F7F7F"/>
                </a:solidFill>
              </a:rPr>
              <a:t>Adipocyte</a:t>
            </a:r>
            <a:r>
              <a:rPr lang="de-DE" sz="1000" dirty="0" smtClean="0">
                <a:solidFill>
                  <a:srgbClr val="7F7F7F"/>
                </a:solidFill>
              </a:rPr>
              <a:t> </a:t>
            </a:r>
            <a:r>
              <a:rPr lang="de-DE" sz="1000" dirty="0" err="1" smtClean="0">
                <a:solidFill>
                  <a:srgbClr val="7F7F7F"/>
                </a:solidFill>
              </a:rPr>
              <a:t>browning</a:t>
            </a:r>
            <a:r>
              <a:rPr lang="de-DE" sz="1000" dirty="0">
                <a:solidFill>
                  <a:srgbClr val="7F7F7F"/>
                </a:solidFill>
              </a:rPr>
              <a:t>: http://</a:t>
            </a:r>
            <a:r>
              <a:rPr lang="de-DE" sz="1000" dirty="0" err="1">
                <a:solidFill>
                  <a:srgbClr val="7F7F7F"/>
                </a:solidFill>
              </a:rPr>
              <a:t>compbio.mit.edu</a:t>
            </a:r>
            <a:r>
              <a:rPr lang="de-DE" sz="1000" dirty="0">
                <a:solidFill>
                  <a:srgbClr val="7F7F7F"/>
                </a:solidFill>
              </a:rPr>
              <a:t>/</a:t>
            </a:r>
            <a:r>
              <a:rPr lang="de-DE" sz="1000" dirty="0" err="1">
                <a:solidFill>
                  <a:srgbClr val="7F7F7F"/>
                </a:solidFill>
              </a:rPr>
              <a:t>publications</a:t>
            </a:r>
            <a:r>
              <a:rPr lang="de-DE" sz="1000" dirty="0">
                <a:solidFill>
                  <a:srgbClr val="7F7F7F"/>
                </a:solidFill>
              </a:rPr>
              <a:t>/139_Claussnitzer_NEJM_15.</a:t>
            </a:r>
            <a:r>
              <a:rPr lang="de-DE" sz="1000" dirty="0" smtClean="0">
                <a:solidFill>
                  <a:srgbClr val="7F7F7F"/>
                </a:solidFill>
              </a:rPr>
              <a:t>pdf </a:t>
            </a:r>
            <a:r>
              <a:rPr lang="de-DE" sz="1000" dirty="0" err="1" smtClean="0">
                <a:solidFill>
                  <a:srgbClr val="7F7F7F"/>
                </a:solidFill>
              </a:rPr>
              <a:t>Ecosystem</a:t>
            </a:r>
            <a:r>
              <a:rPr lang="de-DE" sz="1000" dirty="0" smtClean="0">
                <a:solidFill>
                  <a:srgbClr val="7F7F7F"/>
                </a:solidFill>
              </a:rPr>
              <a:t> </a:t>
            </a:r>
            <a:r>
              <a:rPr lang="de-DE" sz="1000" dirty="0" err="1" smtClean="0">
                <a:solidFill>
                  <a:srgbClr val="7F7F7F"/>
                </a:solidFill>
              </a:rPr>
              <a:t>model</a:t>
            </a:r>
            <a:r>
              <a:rPr lang="de-DE" sz="1000" dirty="0">
                <a:solidFill>
                  <a:srgbClr val="7F7F7F"/>
                </a:solidFill>
              </a:rPr>
              <a:t>: http://</a:t>
            </a:r>
            <a:r>
              <a:rPr lang="de-DE" sz="1000" dirty="0" err="1">
                <a:solidFill>
                  <a:srgbClr val="7F7F7F"/>
                </a:solidFill>
              </a:rPr>
              <a:t>www.meece.eu</a:t>
            </a:r>
            <a:r>
              <a:rPr lang="de-DE" sz="1000" dirty="0">
                <a:solidFill>
                  <a:srgbClr val="7F7F7F"/>
                </a:solidFill>
              </a:rPr>
              <a:t>/</a:t>
            </a:r>
            <a:r>
              <a:rPr lang="de-DE" sz="1000" dirty="0" err="1">
                <a:solidFill>
                  <a:srgbClr val="7F7F7F"/>
                </a:solidFill>
              </a:rPr>
              <a:t>library</a:t>
            </a:r>
            <a:r>
              <a:rPr lang="de-DE" sz="1000" dirty="0">
                <a:solidFill>
                  <a:srgbClr val="7F7F7F"/>
                </a:solidFill>
              </a:rPr>
              <a:t>/</a:t>
            </a:r>
            <a:r>
              <a:rPr lang="de-DE" sz="1000" dirty="0" err="1" smtClean="0">
                <a:solidFill>
                  <a:srgbClr val="7F7F7F"/>
                </a:solidFill>
              </a:rPr>
              <a:t>ersem.html</a:t>
            </a:r>
            <a:r>
              <a:rPr lang="de-DE" sz="1000" dirty="0">
                <a:solidFill>
                  <a:srgbClr val="7F7F7F"/>
                </a:solidFill>
              </a:rPr>
              <a:t> </a:t>
            </a:r>
            <a:r>
              <a:rPr lang="de-DE" sz="1000" dirty="0" err="1" smtClean="0">
                <a:solidFill>
                  <a:srgbClr val="7F7F7F"/>
                </a:solidFill>
              </a:rPr>
              <a:t>Phylogeny</a:t>
            </a:r>
            <a:r>
              <a:rPr lang="de-DE" sz="1000" dirty="0" smtClean="0">
                <a:solidFill>
                  <a:srgbClr val="7F7F7F"/>
                </a:solidFill>
              </a:rPr>
              <a:t>: Gomez et al., Nature 2010.</a:t>
            </a:r>
            <a:endParaRPr lang="en-US" sz="1000" dirty="0">
              <a:solidFill>
                <a:srgbClr val="7F7F7F"/>
              </a:solidFill>
            </a:endParaRPr>
          </a:p>
        </p:txBody>
      </p:sp>
      <p:pic>
        <p:nvPicPr>
          <p:cNvPr id="5" name="Picture 4"/>
          <p:cNvPicPr>
            <a:picLocks noChangeAspect="1"/>
          </p:cNvPicPr>
          <p:nvPr/>
        </p:nvPicPr>
        <p:blipFill>
          <a:blip r:embed="rId2"/>
          <a:stretch>
            <a:fillRect/>
          </a:stretch>
        </p:blipFill>
        <p:spPr>
          <a:xfrm>
            <a:off x="363821" y="4952875"/>
            <a:ext cx="1141255" cy="855941"/>
          </a:xfrm>
          <a:prstGeom prst="rect">
            <a:avLst/>
          </a:prstGeom>
        </p:spPr>
      </p:pic>
      <p:sp>
        <p:nvSpPr>
          <p:cNvPr id="6" name="TextBox 5"/>
          <p:cNvSpPr txBox="1"/>
          <p:nvPr/>
        </p:nvSpPr>
        <p:spPr>
          <a:xfrm>
            <a:off x="-34957" y="5694187"/>
            <a:ext cx="2804862" cy="646331"/>
          </a:xfrm>
          <a:prstGeom prst="rect">
            <a:avLst/>
          </a:prstGeom>
          <a:noFill/>
        </p:spPr>
        <p:txBody>
          <a:bodyPr wrap="none" rtlCol="0">
            <a:spAutoFit/>
          </a:bodyPr>
          <a:lstStyle/>
          <a:p>
            <a:r>
              <a:rPr lang="en-US" dirty="0" smtClean="0"/>
              <a:t>Molecules &amp; </a:t>
            </a:r>
          </a:p>
          <a:p>
            <a:r>
              <a:rPr lang="en-US" dirty="0" smtClean="0"/>
              <a:t>Macromolecular Complexes</a:t>
            </a:r>
          </a:p>
        </p:txBody>
      </p:sp>
      <p:sp>
        <p:nvSpPr>
          <p:cNvPr id="7" name="Bent Arrow 6"/>
          <p:cNvSpPr/>
          <p:nvPr/>
        </p:nvSpPr>
        <p:spPr>
          <a:xfrm>
            <a:off x="998520" y="2757644"/>
            <a:ext cx="758413" cy="2100677"/>
          </a:xfrm>
          <a:prstGeom prst="bentArrow">
            <a:avLst>
              <a:gd name="adj1" fmla="val 16252"/>
              <a:gd name="adj2" fmla="val 24138"/>
              <a:gd name="adj3" fmla="val 25000"/>
              <a:gd name="adj4" fmla="val 43750"/>
            </a:avLst>
          </a:prstGeom>
          <a:solidFill>
            <a:srgbClr val="FA980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8" name="Picture 7"/>
          <p:cNvPicPr>
            <a:picLocks noChangeAspect="1"/>
          </p:cNvPicPr>
          <p:nvPr/>
        </p:nvPicPr>
        <p:blipFill>
          <a:blip r:embed="rId3"/>
          <a:stretch>
            <a:fillRect/>
          </a:stretch>
        </p:blipFill>
        <p:spPr>
          <a:xfrm>
            <a:off x="1752895" y="2509241"/>
            <a:ext cx="1889217" cy="1012804"/>
          </a:xfrm>
          <a:prstGeom prst="rect">
            <a:avLst/>
          </a:prstGeom>
        </p:spPr>
      </p:pic>
      <p:sp>
        <p:nvSpPr>
          <p:cNvPr id="12" name="TextBox 11"/>
          <p:cNvSpPr txBox="1"/>
          <p:nvPr/>
        </p:nvSpPr>
        <p:spPr>
          <a:xfrm>
            <a:off x="1752895" y="1841078"/>
            <a:ext cx="2240475" cy="646331"/>
          </a:xfrm>
          <a:prstGeom prst="rect">
            <a:avLst/>
          </a:prstGeom>
          <a:noFill/>
        </p:spPr>
        <p:txBody>
          <a:bodyPr wrap="square" rtlCol="0">
            <a:spAutoFit/>
          </a:bodyPr>
          <a:lstStyle/>
          <a:p>
            <a:r>
              <a:rPr lang="en-US" dirty="0" smtClean="0"/>
              <a:t>Cellular processes</a:t>
            </a:r>
            <a:r>
              <a:rPr lang="en-US" dirty="0"/>
              <a:t> </a:t>
            </a:r>
            <a:r>
              <a:rPr lang="en-US" dirty="0" smtClean="0"/>
              <a:t>&amp; Metabolism</a:t>
            </a:r>
          </a:p>
        </p:txBody>
      </p:sp>
      <p:sp>
        <p:nvSpPr>
          <p:cNvPr id="9" name="TextBox 8"/>
          <p:cNvSpPr txBox="1"/>
          <p:nvPr/>
        </p:nvSpPr>
        <p:spPr>
          <a:xfrm>
            <a:off x="1362613" y="3536613"/>
            <a:ext cx="2877273" cy="523220"/>
          </a:xfrm>
          <a:prstGeom prst="rect">
            <a:avLst/>
          </a:prstGeom>
          <a:noFill/>
        </p:spPr>
        <p:txBody>
          <a:bodyPr wrap="none" rtlCol="0">
            <a:spAutoFit/>
          </a:bodyPr>
          <a:lstStyle/>
          <a:p>
            <a:r>
              <a:rPr lang="en-US" sz="1400" dirty="0" smtClean="0">
                <a:solidFill>
                  <a:srgbClr val="7F7F7F"/>
                </a:solidFill>
              </a:rPr>
              <a:t>(e.g. Regulation of transcription</a:t>
            </a:r>
          </a:p>
          <a:p>
            <a:r>
              <a:rPr lang="en-US" sz="1400" dirty="0" smtClean="0">
                <a:solidFill>
                  <a:srgbClr val="7F7F7F"/>
                </a:solidFill>
              </a:rPr>
              <a:t>and translation, metabolic networks)</a:t>
            </a:r>
            <a:endParaRPr lang="en-US" sz="1400" dirty="0">
              <a:solidFill>
                <a:srgbClr val="7F7F7F"/>
              </a:solidFill>
            </a:endParaRPr>
          </a:p>
        </p:txBody>
      </p:sp>
      <p:sp>
        <p:nvSpPr>
          <p:cNvPr id="13" name="TextBox 12"/>
          <p:cNvSpPr txBox="1"/>
          <p:nvPr/>
        </p:nvSpPr>
        <p:spPr>
          <a:xfrm>
            <a:off x="-14887" y="6211669"/>
            <a:ext cx="2269584" cy="523220"/>
          </a:xfrm>
          <a:prstGeom prst="rect">
            <a:avLst/>
          </a:prstGeom>
          <a:noFill/>
        </p:spPr>
        <p:txBody>
          <a:bodyPr wrap="none" rtlCol="0">
            <a:spAutoFit/>
          </a:bodyPr>
          <a:lstStyle/>
          <a:p>
            <a:r>
              <a:rPr lang="en-US" sz="1400" dirty="0" smtClean="0">
                <a:solidFill>
                  <a:srgbClr val="7F7F7F"/>
                </a:solidFill>
              </a:rPr>
              <a:t>(e.g. DNA sequence analysis, </a:t>
            </a:r>
          </a:p>
          <a:p>
            <a:r>
              <a:rPr lang="en-US" sz="1400" dirty="0" smtClean="0">
                <a:solidFill>
                  <a:srgbClr val="7F7F7F"/>
                </a:solidFill>
              </a:rPr>
              <a:t>protein folding, RNA folding)</a:t>
            </a:r>
            <a:endParaRPr lang="en-US" sz="1400" dirty="0">
              <a:solidFill>
                <a:srgbClr val="7F7F7F"/>
              </a:solidFill>
            </a:endParaRPr>
          </a:p>
        </p:txBody>
      </p:sp>
      <p:sp>
        <p:nvSpPr>
          <p:cNvPr id="15" name="Bent Arrow 14"/>
          <p:cNvSpPr/>
          <p:nvPr/>
        </p:nvSpPr>
        <p:spPr>
          <a:xfrm rot="10800000" flipH="1" flipV="1">
            <a:off x="3780152" y="2340096"/>
            <a:ext cx="842174" cy="578632"/>
          </a:xfrm>
          <a:prstGeom prst="bentArrow">
            <a:avLst>
              <a:gd name="adj1" fmla="val 16252"/>
              <a:gd name="adj2" fmla="val 24138"/>
              <a:gd name="adj3" fmla="val 25000"/>
              <a:gd name="adj4" fmla="val 43750"/>
            </a:avLst>
          </a:prstGeom>
          <a:solidFill>
            <a:srgbClr val="FA980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4201108" y="1541078"/>
            <a:ext cx="2240475" cy="646331"/>
          </a:xfrm>
          <a:prstGeom prst="rect">
            <a:avLst/>
          </a:prstGeom>
          <a:noFill/>
        </p:spPr>
        <p:txBody>
          <a:bodyPr wrap="square" rtlCol="0">
            <a:spAutoFit/>
          </a:bodyPr>
          <a:lstStyle/>
          <a:p>
            <a:r>
              <a:rPr lang="en-US" dirty="0" smtClean="0"/>
              <a:t>Organismal </a:t>
            </a:r>
          </a:p>
          <a:p>
            <a:r>
              <a:rPr lang="en-US" dirty="0" smtClean="0"/>
              <a:t>health or disease</a:t>
            </a:r>
          </a:p>
        </p:txBody>
      </p:sp>
      <p:pic>
        <p:nvPicPr>
          <p:cNvPr id="10" name="Picture 9" descr="Screen Shot 2017-01-02 at 5.55.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2326" y="2170778"/>
            <a:ext cx="1864690" cy="1469376"/>
          </a:xfrm>
          <a:prstGeom prst="rect">
            <a:avLst/>
          </a:prstGeom>
        </p:spPr>
      </p:pic>
      <p:sp>
        <p:nvSpPr>
          <p:cNvPr id="17" name="TextBox 16"/>
          <p:cNvSpPr txBox="1"/>
          <p:nvPr/>
        </p:nvSpPr>
        <p:spPr>
          <a:xfrm>
            <a:off x="4573856" y="3552899"/>
            <a:ext cx="2002910" cy="738664"/>
          </a:xfrm>
          <a:prstGeom prst="rect">
            <a:avLst/>
          </a:prstGeom>
          <a:noFill/>
        </p:spPr>
        <p:txBody>
          <a:bodyPr wrap="none" rtlCol="0">
            <a:spAutoFit/>
          </a:bodyPr>
          <a:lstStyle/>
          <a:p>
            <a:r>
              <a:rPr lang="en-US" sz="1400" dirty="0" smtClean="0">
                <a:solidFill>
                  <a:srgbClr val="7F7F7F"/>
                </a:solidFill>
              </a:rPr>
              <a:t>(e.g. development; </a:t>
            </a:r>
            <a:endParaRPr lang="en-US" sz="1400" dirty="0">
              <a:solidFill>
                <a:srgbClr val="7F7F7F"/>
              </a:solidFill>
            </a:endParaRPr>
          </a:p>
          <a:p>
            <a:r>
              <a:rPr lang="en-US" sz="1400" dirty="0" smtClean="0">
                <a:solidFill>
                  <a:srgbClr val="7F7F7F"/>
                </a:solidFill>
              </a:rPr>
              <a:t>Immunity; </a:t>
            </a:r>
          </a:p>
          <a:p>
            <a:r>
              <a:rPr lang="en-US" sz="1400" dirty="0" smtClean="0">
                <a:solidFill>
                  <a:srgbClr val="7F7F7F"/>
                </a:solidFill>
              </a:rPr>
              <a:t>modeling neural biology)</a:t>
            </a:r>
            <a:endParaRPr lang="en-US" sz="1400" dirty="0">
              <a:solidFill>
                <a:srgbClr val="7F7F7F"/>
              </a:solidFill>
            </a:endParaRPr>
          </a:p>
        </p:txBody>
      </p:sp>
      <p:sp>
        <p:nvSpPr>
          <p:cNvPr id="18" name="Bent Arrow 17"/>
          <p:cNvSpPr/>
          <p:nvPr/>
        </p:nvSpPr>
        <p:spPr>
          <a:xfrm rot="10800000" flipH="1" flipV="1">
            <a:off x="6247985" y="1366133"/>
            <a:ext cx="842174" cy="578632"/>
          </a:xfrm>
          <a:prstGeom prst="bentArrow">
            <a:avLst>
              <a:gd name="adj1" fmla="val 16252"/>
              <a:gd name="adj2" fmla="val 24138"/>
              <a:gd name="adj3" fmla="val 25000"/>
              <a:gd name="adj4" fmla="val 43750"/>
            </a:avLst>
          </a:prstGeom>
          <a:solidFill>
            <a:srgbClr val="FA980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7178543" y="725776"/>
            <a:ext cx="2240475" cy="369332"/>
          </a:xfrm>
          <a:prstGeom prst="rect">
            <a:avLst/>
          </a:prstGeom>
          <a:noFill/>
        </p:spPr>
        <p:txBody>
          <a:bodyPr wrap="square" rtlCol="0">
            <a:spAutoFit/>
          </a:bodyPr>
          <a:lstStyle/>
          <a:p>
            <a:r>
              <a:rPr lang="en-US" dirty="0" smtClean="0"/>
              <a:t>Ecosystems</a:t>
            </a:r>
          </a:p>
        </p:txBody>
      </p:sp>
      <p:pic>
        <p:nvPicPr>
          <p:cNvPr id="20" name="Picture 19"/>
          <p:cNvPicPr>
            <a:picLocks noChangeAspect="1"/>
          </p:cNvPicPr>
          <p:nvPr/>
        </p:nvPicPr>
        <p:blipFill>
          <a:blip r:embed="rId5"/>
          <a:stretch>
            <a:fillRect/>
          </a:stretch>
        </p:blipFill>
        <p:spPr>
          <a:xfrm>
            <a:off x="7178543" y="1095108"/>
            <a:ext cx="1662449" cy="1906275"/>
          </a:xfrm>
          <a:prstGeom prst="rect">
            <a:avLst/>
          </a:prstGeom>
        </p:spPr>
      </p:pic>
      <p:sp>
        <p:nvSpPr>
          <p:cNvPr id="21" name="TextBox 20"/>
          <p:cNvSpPr txBox="1"/>
          <p:nvPr/>
        </p:nvSpPr>
        <p:spPr>
          <a:xfrm>
            <a:off x="7178543" y="3027599"/>
            <a:ext cx="1946892" cy="307777"/>
          </a:xfrm>
          <a:prstGeom prst="rect">
            <a:avLst/>
          </a:prstGeom>
          <a:noFill/>
        </p:spPr>
        <p:txBody>
          <a:bodyPr wrap="none" rtlCol="0">
            <a:spAutoFit/>
          </a:bodyPr>
          <a:lstStyle/>
          <a:p>
            <a:r>
              <a:rPr lang="en-US" sz="1400" dirty="0" smtClean="0">
                <a:solidFill>
                  <a:srgbClr val="7F7F7F"/>
                </a:solidFill>
              </a:rPr>
              <a:t>(e.g. ecosystem models)</a:t>
            </a:r>
            <a:endParaRPr lang="en-US" sz="1400" dirty="0">
              <a:solidFill>
                <a:srgbClr val="7F7F7F"/>
              </a:solidFill>
            </a:endParaRPr>
          </a:p>
        </p:txBody>
      </p:sp>
      <p:sp>
        <p:nvSpPr>
          <p:cNvPr id="22" name="Bent Arrow 21"/>
          <p:cNvSpPr/>
          <p:nvPr/>
        </p:nvSpPr>
        <p:spPr>
          <a:xfrm rot="16200000" flipH="1" flipV="1">
            <a:off x="6508484" y="3403658"/>
            <a:ext cx="872256" cy="735693"/>
          </a:xfrm>
          <a:prstGeom prst="bentArrow">
            <a:avLst>
              <a:gd name="adj1" fmla="val 16252"/>
              <a:gd name="adj2" fmla="val 24138"/>
              <a:gd name="adj3" fmla="val 25000"/>
              <a:gd name="adj4" fmla="val 43750"/>
            </a:avLst>
          </a:prstGeom>
          <a:solidFill>
            <a:srgbClr val="FA980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Bent Arrow 23"/>
          <p:cNvSpPr/>
          <p:nvPr/>
        </p:nvSpPr>
        <p:spPr>
          <a:xfrm flipH="1" flipV="1">
            <a:off x="1505076" y="5278311"/>
            <a:ext cx="5126469" cy="415875"/>
          </a:xfrm>
          <a:prstGeom prst="bentArrow">
            <a:avLst>
              <a:gd name="adj1" fmla="val 25792"/>
              <a:gd name="adj2" fmla="val 24138"/>
              <a:gd name="adj3" fmla="val 25000"/>
              <a:gd name="adj4" fmla="val 43750"/>
            </a:avLst>
          </a:prstGeom>
          <a:solidFill>
            <a:srgbClr val="FA980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23" name="Picture 22"/>
          <p:cNvPicPr>
            <a:picLocks noChangeAspect="1"/>
          </p:cNvPicPr>
          <p:nvPr/>
        </p:nvPicPr>
        <p:blipFill>
          <a:blip r:embed="rId6"/>
          <a:stretch>
            <a:fillRect/>
          </a:stretch>
        </p:blipFill>
        <p:spPr>
          <a:xfrm>
            <a:off x="6384656" y="4291563"/>
            <a:ext cx="1411005" cy="1506464"/>
          </a:xfrm>
          <a:prstGeom prst="rect">
            <a:avLst/>
          </a:prstGeom>
        </p:spPr>
      </p:pic>
      <p:sp>
        <p:nvSpPr>
          <p:cNvPr id="25" name="Bent Arrow 24"/>
          <p:cNvSpPr/>
          <p:nvPr/>
        </p:nvSpPr>
        <p:spPr>
          <a:xfrm rot="16200000" flipH="1">
            <a:off x="6876331" y="3413006"/>
            <a:ext cx="872256" cy="716997"/>
          </a:xfrm>
          <a:prstGeom prst="bentArrow">
            <a:avLst>
              <a:gd name="adj1" fmla="val 16252"/>
              <a:gd name="adj2" fmla="val 24138"/>
              <a:gd name="adj3" fmla="val 25000"/>
              <a:gd name="adj4" fmla="val 43750"/>
            </a:avLst>
          </a:prstGeom>
          <a:solidFill>
            <a:srgbClr val="FA980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7437579" y="4022967"/>
            <a:ext cx="2240475" cy="369332"/>
          </a:xfrm>
          <a:prstGeom prst="rect">
            <a:avLst/>
          </a:prstGeom>
          <a:noFill/>
        </p:spPr>
        <p:txBody>
          <a:bodyPr wrap="square" rtlCol="0">
            <a:spAutoFit/>
          </a:bodyPr>
          <a:lstStyle/>
          <a:p>
            <a:r>
              <a:rPr lang="en-US" dirty="0" smtClean="0"/>
              <a:t>Evolution</a:t>
            </a:r>
          </a:p>
        </p:txBody>
      </p:sp>
      <p:sp>
        <p:nvSpPr>
          <p:cNvPr id="27" name="TextBox 26"/>
          <p:cNvSpPr txBox="1"/>
          <p:nvPr/>
        </p:nvSpPr>
        <p:spPr>
          <a:xfrm>
            <a:off x="7795661" y="4399570"/>
            <a:ext cx="1384000" cy="1384995"/>
          </a:xfrm>
          <a:prstGeom prst="rect">
            <a:avLst/>
          </a:prstGeom>
          <a:noFill/>
        </p:spPr>
        <p:txBody>
          <a:bodyPr wrap="none" rtlCol="0">
            <a:spAutoFit/>
          </a:bodyPr>
          <a:lstStyle/>
          <a:p>
            <a:r>
              <a:rPr lang="en-US" sz="1400" dirty="0" smtClean="0">
                <a:solidFill>
                  <a:srgbClr val="7F7F7F"/>
                </a:solidFill>
              </a:rPr>
              <a:t>(e.g.  Signatures</a:t>
            </a:r>
          </a:p>
          <a:p>
            <a:r>
              <a:rPr lang="en-US" sz="1400" dirty="0" smtClean="0">
                <a:solidFill>
                  <a:srgbClr val="7F7F7F"/>
                </a:solidFill>
              </a:rPr>
              <a:t>Of selection;</a:t>
            </a:r>
          </a:p>
          <a:p>
            <a:r>
              <a:rPr lang="en-US" sz="1400" dirty="0" smtClean="0">
                <a:solidFill>
                  <a:srgbClr val="7F7F7F"/>
                </a:solidFill>
              </a:rPr>
              <a:t>Phylogeny;</a:t>
            </a:r>
          </a:p>
          <a:p>
            <a:r>
              <a:rPr lang="en-US" sz="1400" dirty="0" smtClean="0">
                <a:solidFill>
                  <a:srgbClr val="7F7F7F"/>
                </a:solidFill>
              </a:rPr>
              <a:t>Gene transfer;</a:t>
            </a:r>
          </a:p>
          <a:p>
            <a:r>
              <a:rPr lang="en-US" sz="1400" dirty="0" err="1" smtClean="0">
                <a:solidFill>
                  <a:srgbClr val="7F7F7F"/>
                </a:solidFill>
              </a:rPr>
              <a:t>Ressurecting</a:t>
            </a:r>
            <a:r>
              <a:rPr lang="en-US" sz="1400" dirty="0" smtClean="0">
                <a:solidFill>
                  <a:srgbClr val="7F7F7F"/>
                </a:solidFill>
              </a:rPr>
              <a:t> </a:t>
            </a:r>
          </a:p>
          <a:p>
            <a:r>
              <a:rPr lang="en-US" sz="1400" dirty="0" smtClean="0">
                <a:solidFill>
                  <a:srgbClr val="7F7F7F"/>
                </a:solidFill>
              </a:rPr>
              <a:t>extinct proteins)</a:t>
            </a:r>
            <a:endParaRPr lang="en-US" sz="1400" dirty="0">
              <a:solidFill>
                <a:srgbClr val="7F7F7F"/>
              </a:solidFill>
            </a:endParaRPr>
          </a:p>
        </p:txBody>
      </p:sp>
    </p:spTree>
    <p:extLst>
      <p:ext uri="{BB962C8B-B14F-4D97-AF65-F5344CB8AC3E}">
        <p14:creationId xmlns:p14="http://schemas.microsoft.com/office/powerpoint/2010/main" val="14548663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4"/>
          <p:cNvSpPr>
            <a:spLocks noGrp="1" noChangeArrowheads="1"/>
          </p:cNvSpPr>
          <p:nvPr>
            <p:ph type="title"/>
          </p:nvPr>
        </p:nvSpPr>
        <p:spPr>
          <a:xfrm>
            <a:off x="457200" y="0"/>
            <a:ext cx="8229600" cy="1143000"/>
          </a:xfrm>
        </p:spPr>
        <p:txBody>
          <a:bodyPr/>
          <a:lstStyle/>
          <a:p>
            <a:r>
              <a:rPr lang="en-US" sz="2800" b="1" dirty="0"/>
              <a:t>Compositional Methods for HGT Detection</a:t>
            </a:r>
          </a:p>
        </p:txBody>
      </p:sp>
      <p:sp>
        <p:nvSpPr>
          <p:cNvPr id="13321" name="Rectangle 9"/>
          <p:cNvSpPr>
            <a:spLocks noChangeArrowheads="1"/>
          </p:cNvSpPr>
          <p:nvPr/>
        </p:nvSpPr>
        <p:spPr bwMode="auto">
          <a:xfrm>
            <a:off x="762000" y="5410200"/>
            <a:ext cx="990600" cy="1066800"/>
          </a:xfrm>
          <a:prstGeom prst="rect">
            <a:avLst/>
          </a:prstGeom>
          <a:solidFill>
            <a:schemeClr val="bg1"/>
          </a:solidFill>
          <a:ln w="9525">
            <a:solidFill>
              <a:schemeClr val="bg1"/>
            </a:solidFill>
            <a:miter lim="800000"/>
            <a:headEnd/>
            <a:tailEnd/>
          </a:ln>
          <a:effectLst/>
        </p:spPr>
        <p:txBody>
          <a:bodyPr wrap="none" anchor="ctr">
            <a:prstTxWarp prst="textNoShape">
              <a:avLst/>
            </a:prstTxWarp>
          </a:bodyPr>
          <a:lstStyle/>
          <a:p>
            <a:endParaRPr lang="en-US"/>
          </a:p>
        </p:txBody>
      </p:sp>
      <p:sp>
        <p:nvSpPr>
          <p:cNvPr id="13322" name="Rectangle 10"/>
          <p:cNvSpPr>
            <a:spLocks noChangeArrowheads="1"/>
          </p:cNvSpPr>
          <p:nvPr/>
        </p:nvSpPr>
        <p:spPr bwMode="auto">
          <a:xfrm>
            <a:off x="685800" y="1676400"/>
            <a:ext cx="990600" cy="1066800"/>
          </a:xfrm>
          <a:prstGeom prst="rect">
            <a:avLst/>
          </a:prstGeom>
          <a:solidFill>
            <a:schemeClr val="bg1"/>
          </a:solidFill>
          <a:ln w="9525">
            <a:solidFill>
              <a:schemeClr val="bg1"/>
            </a:solidFill>
            <a:miter lim="800000"/>
            <a:headEnd/>
            <a:tailEnd/>
          </a:ln>
          <a:effectLst/>
        </p:spPr>
        <p:txBody>
          <a:bodyPr wrap="none" anchor="ctr">
            <a:prstTxWarp prst="textNoShape">
              <a:avLst/>
            </a:prstTxWarp>
          </a:bodyPr>
          <a:lstStyle/>
          <a:p>
            <a:endParaRPr lang="en-US"/>
          </a:p>
        </p:txBody>
      </p:sp>
      <p:sp>
        <p:nvSpPr>
          <p:cNvPr id="13323" name="Rectangle 11"/>
          <p:cNvSpPr>
            <a:spLocks noChangeArrowheads="1"/>
          </p:cNvSpPr>
          <p:nvPr/>
        </p:nvSpPr>
        <p:spPr bwMode="auto">
          <a:xfrm>
            <a:off x="1905000" y="6096000"/>
            <a:ext cx="609600" cy="533400"/>
          </a:xfrm>
          <a:prstGeom prst="rect">
            <a:avLst/>
          </a:prstGeom>
          <a:solidFill>
            <a:schemeClr val="bg1"/>
          </a:solidFill>
          <a:ln w="9525">
            <a:solidFill>
              <a:schemeClr val="bg1"/>
            </a:solidFill>
            <a:miter lim="800000"/>
            <a:headEnd/>
            <a:tailEnd/>
          </a:ln>
          <a:effectLst/>
        </p:spPr>
        <p:txBody>
          <a:bodyPr wrap="none" anchor="ctr">
            <a:prstTxWarp prst="textNoShape">
              <a:avLst/>
            </a:prstTxWarp>
          </a:bodyPr>
          <a:lstStyle/>
          <a:p>
            <a:endParaRPr lang="en-US"/>
          </a:p>
        </p:txBody>
      </p:sp>
      <p:pic>
        <p:nvPicPr>
          <p:cNvPr id="13326" name="Picture 14"/>
          <p:cNvPicPr>
            <a:picLocks noChangeAspect="1" noChangeArrowheads="1"/>
          </p:cNvPicPr>
          <p:nvPr/>
        </p:nvPicPr>
        <p:blipFill>
          <a:blip r:embed="rId3"/>
          <a:srcRect/>
          <a:stretch>
            <a:fillRect/>
          </a:stretch>
        </p:blipFill>
        <p:spPr bwMode="auto">
          <a:xfrm>
            <a:off x="1323975" y="2019300"/>
            <a:ext cx="5276850" cy="4610100"/>
          </a:xfrm>
          <a:prstGeom prst="rect">
            <a:avLst/>
          </a:prstGeom>
          <a:noFill/>
          <a:ln w="9525">
            <a:noFill/>
            <a:miter lim="800000"/>
            <a:headEnd/>
            <a:tailEnd/>
          </a:ln>
          <a:effectLst/>
        </p:spPr>
      </p:pic>
      <p:sp>
        <p:nvSpPr>
          <p:cNvPr id="13327" name="Line 15"/>
          <p:cNvSpPr>
            <a:spLocks noChangeShapeType="1"/>
          </p:cNvSpPr>
          <p:nvPr/>
        </p:nvSpPr>
        <p:spPr bwMode="auto">
          <a:xfrm flipH="1">
            <a:off x="3365500" y="4800600"/>
            <a:ext cx="1054100" cy="0"/>
          </a:xfrm>
          <a:prstGeom prst="line">
            <a:avLst/>
          </a:prstGeom>
          <a:noFill/>
          <a:ln w="50800">
            <a:solidFill>
              <a:srgbClr val="FF0000"/>
            </a:solidFill>
            <a:round/>
            <a:headEnd/>
            <a:tailEnd type="triangle" w="med" len="med"/>
          </a:ln>
          <a:effectLst/>
        </p:spPr>
        <p:txBody>
          <a:bodyPr>
            <a:prstTxWarp prst="textNoShape">
              <a:avLst/>
            </a:prstTxWarp>
          </a:bodyPr>
          <a:lstStyle/>
          <a:p>
            <a:endParaRPr lang="en-US"/>
          </a:p>
        </p:txBody>
      </p:sp>
      <p:sp>
        <p:nvSpPr>
          <p:cNvPr id="13329" name="Rectangle 17"/>
          <p:cNvSpPr>
            <a:spLocks noChangeArrowheads="1"/>
          </p:cNvSpPr>
          <p:nvPr/>
        </p:nvSpPr>
        <p:spPr bwMode="auto">
          <a:xfrm>
            <a:off x="4419600" y="4572000"/>
            <a:ext cx="4495800" cy="990600"/>
          </a:xfrm>
          <a:prstGeom prst="rect">
            <a:avLst/>
          </a:prstGeom>
          <a:solidFill>
            <a:schemeClr val="bg1"/>
          </a:solidFill>
          <a:ln w="38100">
            <a:solidFill>
              <a:srgbClr val="FF0000"/>
            </a:solidFill>
            <a:miter lim="800000"/>
            <a:headEnd/>
            <a:tailEnd/>
          </a:ln>
          <a:effectLst/>
        </p:spPr>
        <p:txBody>
          <a:bodyPr wrap="none" anchor="ctr">
            <a:prstTxWarp prst="textNoShape">
              <a:avLst/>
            </a:prstTxWarp>
          </a:bodyPr>
          <a:lstStyle/>
          <a:p>
            <a:endParaRPr lang="en-US"/>
          </a:p>
        </p:txBody>
      </p:sp>
      <p:sp>
        <p:nvSpPr>
          <p:cNvPr id="13328" name="Text Box 16"/>
          <p:cNvSpPr txBox="1">
            <a:spLocks noChangeArrowheads="1"/>
          </p:cNvSpPr>
          <p:nvPr/>
        </p:nvSpPr>
        <p:spPr bwMode="auto">
          <a:xfrm>
            <a:off x="4776788" y="4572000"/>
            <a:ext cx="4102100" cy="1006475"/>
          </a:xfrm>
          <a:prstGeom prst="rect">
            <a:avLst/>
          </a:prstGeom>
          <a:noFill/>
          <a:ln w="38100">
            <a:noFill/>
            <a:miter lim="800000"/>
            <a:headEnd/>
            <a:tailEnd/>
          </a:ln>
          <a:effectLst/>
        </p:spPr>
        <p:txBody>
          <a:bodyPr wrap="none">
            <a:prstTxWarp prst="textNoShape">
              <a:avLst/>
            </a:prstTxWarp>
            <a:spAutoFit/>
          </a:bodyPr>
          <a:lstStyle/>
          <a:p>
            <a:r>
              <a:rPr lang="en-US" sz="2000" b="1">
                <a:solidFill>
                  <a:srgbClr val="FF3300"/>
                </a:solidFill>
              </a:rPr>
              <a:t>Low GC-content region </a:t>
            </a:r>
          </a:p>
          <a:p>
            <a:r>
              <a:rPr lang="en-US" sz="2000" b="1">
                <a:solidFill>
                  <a:srgbClr val="FF3300"/>
                </a:solidFill>
              </a:rPr>
              <a:t>may indicate gene transfer from </a:t>
            </a:r>
          </a:p>
          <a:p>
            <a:r>
              <a:rPr lang="en-US" sz="2000" b="1">
                <a:solidFill>
                  <a:srgbClr val="FF3300"/>
                </a:solidFill>
              </a:rPr>
              <a:t>a low-GC organism</a:t>
            </a:r>
          </a:p>
        </p:txBody>
      </p:sp>
    </p:spTree>
    <p:extLst>
      <p:ext uri="{BB962C8B-B14F-4D97-AF65-F5344CB8AC3E}">
        <p14:creationId xmlns:p14="http://schemas.microsoft.com/office/powerpoint/2010/main" val="7286086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normAutofit fontScale="90000"/>
          </a:bodyPr>
          <a:lstStyle/>
          <a:p>
            <a:r>
              <a:rPr lang="en-US" altLang="en-US" sz="4000" dirty="0">
                <a:solidFill>
                  <a:srgbClr val="FA980E"/>
                </a:solidFill>
              </a:rPr>
              <a:t>2</a:t>
            </a:r>
            <a:r>
              <a:rPr lang="en-US" altLang="en-US" sz="4000" baseline="30000" dirty="0">
                <a:solidFill>
                  <a:srgbClr val="FA980E"/>
                </a:solidFill>
              </a:rPr>
              <a:t>nd</a:t>
            </a:r>
            <a:r>
              <a:rPr lang="en-US" altLang="en-US" sz="4000" dirty="0">
                <a:solidFill>
                  <a:srgbClr val="FA980E"/>
                </a:solidFill>
              </a:rPr>
              <a:t> Order Uniform Markov Models:</a:t>
            </a:r>
            <a:br>
              <a:rPr lang="en-US" altLang="en-US" sz="4000" dirty="0">
                <a:solidFill>
                  <a:srgbClr val="FA980E"/>
                </a:solidFill>
              </a:rPr>
            </a:br>
            <a:endParaRPr lang="en-US" altLang="en-US" sz="4000" dirty="0">
              <a:solidFill>
                <a:srgbClr val="FA980E"/>
              </a:solidFill>
            </a:endParaRPr>
          </a:p>
        </p:txBody>
      </p:sp>
      <p:sp>
        <p:nvSpPr>
          <p:cNvPr id="139267" name="Rectangle 3"/>
          <p:cNvSpPr>
            <a:spLocks noChangeArrowheads="1"/>
          </p:cNvSpPr>
          <p:nvPr/>
        </p:nvSpPr>
        <p:spPr bwMode="auto">
          <a:xfrm>
            <a:off x="711200" y="3883025"/>
            <a:ext cx="1282700" cy="1193800"/>
          </a:xfrm>
          <a:prstGeom prst="rect">
            <a:avLst/>
          </a:prstGeom>
          <a:solidFill>
            <a:schemeClr val="bg1">
              <a:lumMod val="75000"/>
            </a:schemeClr>
          </a:solidFill>
          <a:ln w="9525">
            <a:solidFill>
              <a:schemeClr val="tx1"/>
            </a:solidFill>
            <a:miter lim="800000"/>
            <a:headEnd/>
            <a:tailEnd/>
          </a:ln>
          <a:effectLst/>
          <a:extLst/>
        </p:spPr>
        <p:txBody>
          <a:bodyPr wrap="none" anchor="ctr"/>
          <a:lstStyle/>
          <a:p>
            <a:pPr algn="ctr"/>
            <a:endParaRPr lang="en-US" altLang="en-US"/>
          </a:p>
        </p:txBody>
      </p:sp>
      <p:sp>
        <p:nvSpPr>
          <p:cNvPr id="139268" name="Rectangle 4"/>
          <p:cNvSpPr>
            <a:spLocks noChangeArrowheads="1"/>
          </p:cNvSpPr>
          <p:nvPr/>
        </p:nvSpPr>
        <p:spPr bwMode="auto">
          <a:xfrm>
            <a:off x="2819400" y="5472113"/>
            <a:ext cx="1282700" cy="1193800"/>
          </a:xfrm>
          <a:prstGeom prst="rect">
            <a:avLst/>
          </a:prstGeom>
          <a:solidFill>
            <a:srgbClr val="2DED15"/>
          </a:solidFill>
          <a:ln w="9525">
            <a:solidFill>
              <a:schemeClr val="tx1"/>
            </a:solidFill>
            <a:miter lim="800000"/>
            <a:headEnd/>
            <a:tailEnd/>
          </a:ln>
          <a:effectLst/>
          <a:extLst/>
        </p:spPr>
        <p:txBody>
          <a:bodyPr wrap="none" anchor="ctr"/>
          <a:lstStyle/>
          <a:p>
            <a:pPr algn="ctr"/>
            <a:r>
              <a:rPr lang="en-US" altLang="en-US"/>
              <a:t>A</a:t>
            </a:r>
          </a:p>
        </p:txBody>
      </p:sp>
      <p:sp>
        <p:nvSpPr>
          <p:cNvPr id="139269" name="Rectangle 5"/>
          <p:cNvSpPr>
            <a:spLocks noChangeArrowheads="1"/>
          </p:cNvSpPr>
          <p:nvPr/>
        </p:nvSpPr>
        <p:spPr bwMode="auto">
          <a:xfrm>
            <a:off x="2830513" y="4130675"/>
            <a:ext cx="1282700" cy="1193800"/>
          </a:xfrm>
          <a:prstGeom prst="rect">
            <a:avLst/>
          </a:prstGeom>
          <a:solidFill>
            <a:srgbClr val="E431CF"/>
          </a:solidFill>
          <a:ln w="9525">
            <a:solidFill>
              <a:srgbClr val="E431CF"/>
            </a:solidFill>
            <a:miter lim="800000"/>
            <a:headEnd/>
            <a:tailEnd/>
          </a:ln>
          <a:effectLst/>
          <a:extLst/>
        </p:spPr>
        <p:txBody>
          <a:bodyPr wrap="none" anchor="ctr"/>
          <a:lstStyle/>
          <a:p>
            <a:pPr algn="ctr"/>
            <a:r>
              <a:rPr lang="en-US" altLang="en-US"/>
              <a:t>G</a:t>
            </a:r>
          </a:p>
        </p:txBody>
      </p:sp>
      <p:sp>
        <p:nvSpPr>
          <p:cNvPr id="139270" name="Text Box 6"/>
          <p:cNvSpPr txBox="1">
            <a:spLocks noChangeArrowheads="1"/>
          </p:cNvSpPr>
          <p:nvPr/>
        </p:nvSpPr>
        <p:spPr bwMode="auto">
          <a:xfrm>
            <a:off x="1146175" y="24447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altLang="en-US"/>
          </a:p>
        </p:txBody>
      </p:sp>
      <p:sp>
        <p:nvSpPr>
          <p:cNvPr id="139271" name="Text Box 7"/>
          <p:cNvSpPr txBox="1">
            <a:spLocks noChangeArrowheads="1"/>
          </p:cNvSpPr>
          <p:nvPr/>
        </p:nvSpPr>
        <p:spPr bwMode="auto">
          <a:xfrm>
            <a:off x="5164138" y="1595438"/>
            <a:ext cx="4210050" cy="585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a:t>Order=K=2  </a:t>
            </a:r>
            <a:r>
              <a:rPr lang="en-US" altLang="en-US">
                <a:sym typeface="Wingdings" charset="2"/>
              </a:rPr>
              <a:t> ‘AT’</a:t>
            </a:r>
          </a:p>
          <a:p>
            <a:endParaRPr lang="en-US" altLang="en-US">
              <a:sym typeface="Wingdings" charset="2"/>
            </a:endParaRPr>
          </a:p>
          <a:p>
            <a:r>
              <a:rPr lang="en-US" altLang="en-US">
                <a:sym typeface="Wingdings" charset="2"/>
              </a:rPr>
              <a:t>K+1   ‘AT’ + ‘?’</a:t>
            </a:r>
          </a:p>
          <a:p>
            <a:endParaRPr lang="en-US" altLang="en-US">
              <a:sym typeface="Wingdings" charset="2"/>
            </a:endParaRPr>
          </a:p>
          <a:p>
            <a:endParaRPr lang="en-US" altLang="en-US">
              <a:sym typeface="Wingdings" charset="2"/>
            </a:endParaRPr>
          </a:p>
          <a:p>
            <a:r>
              <a:rPr lang="en-US" altLang="en-US">
                <a:sym typeface="Wingdings" charset="2"/>
              </a:rPr>
              <a:t>We want to find the probability </a:t>
            </a:r>
          </a:p>
          <a:p>
            <a:r>
              <a:rPr lang="en-US" altLang="en-US">
                <a:sym typeface="Wingdings" charset="2"/>
              </a:rPr>
              <a:t>of each nucleotide given a preceding</a:t>
            </a:r>
          </a:p>
          <a:p>
            <a:r>
              <a:rPr lang="en-US" altLang="en-US">
                <a:sym typeface="Wingdings" charset="2"/>
              </a:rPr>
              <a:t>‘AT’…</a:t>
            </a:r>
          </a:p>
          <a:p>
            <a:endParaRPr lang="en-US" altLang="en-US">
              <a:sym typeface="Wingdings" charset="2"/>
            </a:endParaRPr>
          </a:p>
          <a:p>
            <a:r>
              <a:rPr lang="en-US" altLang="en-US">
                <a:sym typeface="Wingdings" charset="2"/>
              </a:rPr>
              <a:t>P(AT) P( C| AT )  = ?</a:t>
            </a:r>
          </a:p>
          <a:p>
            <a:r>
              <a:rPr lang="en-US" altLang="en-US">
                <a:sym typeface="Wingdings" charset="2"/>
              </a:rPr>
              <a:t>P(AT) P( T | AT ) = ?</a:t>
            </a:r>
          </a:p>
          <a:p>
            <a:r>
              <a:rPr lang="en-US" altLang="en-US">
                <a:sym typeface="Wingdings" charset="2"/>
              </a:rPr>
              <a:t>P(AT) P(G | AT)  = ?</a:t>
            </a:r>
          </a:p>
          <a:p>
            <a:r>
              <a:rPr lang="en-US" altLang="en-US">
                <a:sym typeface="Wingdings" charset="2"/>
              </a:rPr>
              <a:t>P(AT) P(A  | AT) = ?</a:t>
            </a:r>
          </a:p>
          <a:p>
            <a:endParaRPr lang="en-US" altLang="en-US">
              <a:sym typeface="Wingdings" charset="2"/>
            </a:endParaRPr>
          </a:p>
          <a:p>
            <a:r>
              <a:rPr lang="en-US" altLang="en-US">
                <a:sym typeface="Wingdings" charset="2"/>
              </a:rPr>
              <a:t>We can do this by counting </a:t>
            </a:r>
          </a:p>
          <a:p>
            <a:r>
              <a:rPr lang="en-US" altLang="en-US">
                <a:sym typeface="Wingdings" charset="2"/>
              </a:rPr>
              <a:t>occurances of AT, ATC, ATT, ATG and </a:t>
            </a:r>
          </a:p>
          <a:p>
            <a:r>
              <a:rPr lang="en-US" altLang="en-US">
                <a:sym typeface="Wingdings" charset="2"/>
              </a:rPr>
              <a:t>ATA in a genome.</a:t>
            </a:r>
          </a:p>
          <a:p>
            <a:endParaRPr lang="en-US" altLang="en-US">
              <a:sym typeface="Wingdings" charset="2"/>
            </a:endParaRPr>
          </a:p>
          <a:p>
            <a:endParaRPr lang="en-US" altLang="en-US"/>
          </a:p>
          <a:p>
            <a:endParaRPr lang="en-US" altLang="en-US"/>
          </a:p>
          <a:p>
            <a:endParaRPr lang="en-US" altLang="en-US"/>
          </a:p>
        </p:txBody>
      </p:sp>
      <p:sp>
        <p:nvSpPr>
          <p:cNvPr id="139272" name="Text Box 8"/>
          <p:cNvSpPr txBox="1">
            <a:spLocks noChangeArrowheads="1"/>
          </p:cNvSpPr>
          <p:nvPr/>
        </p:nvSpPr>
        <p:spPr bwMode="auto">
          <a:xfrm>
            <a:off x="1135063" y="4276725"/>
            <a:ext cx="47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a:t>AT</a:t>
            </a:r>
          </a:p>
        </p:txBody>
      </p:sp>
      <p:sp>
        <p:nvSpPr>
          <p:cNvPr id="139273" name="Rectangle 9"/>
          <p:cNvSpPr>
            <a:spLocks noChangeArrowheads="1"/>
          </p:cNvSpPr>
          <p:nvPr/>
        </p:nvSpPr>
        <p:spPr bwMode="auto">
          <a:xfrm>
            <a:off x="2832100" y="2774950"/>
            <a:ext cx="1282700" cy="1193800"/>
          </a:xfrm>
          <a:prstGeom prst="rect">
            <a:avLst/>
          </a:prstGeom>
          <a:solidFill>
            <a:srgbClr val="99EEFF"/>
          </a:solidFill>
          <a:ln w="9525">
            <a:solidFill>
              <a:schemeClr val="tx1"/>
            </a:solidFill>
            <a:miter lim="800000"/>
            <a:headEnd/>
            <a:tailEnd/>
          </a:ln>
          <a:effectLst/>
          <a:extLst/>
        </p:spPr>
        <p:txBody>
          <a:bodyPr wrap="none" anchor="ctr"/>
          <a:lstStyle/>
          <a:p>
            <a:pPr algn="ctr"/>
            <a:r>
              <a:rPr lang="en-US" altLang="en-US"/>
              <a:t>T</a:t>
            </a:r>
          </a:p>
        </p:txBody>
      </p:sp>
      <p:sp>
        <p:nvSpPr>
          <p:cNvPr id="139274" name="Rectangle 10"/>
          <p:cNvSpPr>
            <a:spLocks noChangeArrowheads="1"/>
          </p:cNvSpPr>
          <p:nvPr/>
        </p:nvSpPr>
        <p:spPr bwMode="auto">
          <a:xfrm>
            <a:off x="2830513" y="1493838"/>
            <a:ext cx="1282700" cy="1193800"/>
          </a:xfrm>
          <a:prstGeom prst="rect">
            <a:avLst/>
          </a:prstGeom>
          <a:solidFill>
            <a:srgbClr val="FA980E"/>
          </a:solidFill>
          <a:ln w="9525">
            <a:solidFill>
              <a:schemeClr val="tx1"/>
            </a:solidFill>
            <a:miter lim="800000"/>
            <a:headEnd/>
            <a:tailEnd/>
          </a:ln>
          <a:effectLst/>
          <a:extLst/>
        </p:spPr>
        <p:txBody>
          <a:bodyPr wrap="none" anchor="ctr"/>
          <a:lstStyle/>
          <a:p>
            <a:pPr algn="ctr"/>
            <a:r>
              <a:rPr lang="en-US" altLang="en-US"/>
              <a:t>C</a:t>
            </a:r>
          </a:p>
        </p:txBody>
      </p:sp>
      <p:sp>
        <p:nvSpPr>
          <p:cNvPr id="139275" name="Line 11"/>
          <p:cNvSpPr>
            <a:spLocks noChangeShapeType="1"/>
          </p:cNvSpPr>
          <p:nvPr/>
        </p:nvSpPr>
        <p:spPr bwMode="auto">
          <a:xfrm flipV="1">
            <a:off x="1920875" y="2408238"/>
            <a:ext cx="762000" cy="13255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9276" name="Line 12"/>
          <p:cNvSpPr>
            <a:spLocks noChangeShapeType="1"/>
          </p:cNvSpPr>
          <p:nvPr/>
        </p:nvSpPr>
        <p:spPr bwMode="auto">
          <a:xfrm flipV="1">
            <a:off x="2101850" y="3475038"/>
            <a:ext cx="595313" cy="4111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9277" name="Line 13"/>
          <p:cNvSpPr>
            <a:spLocks noChangeShapeType="1"/>
          </p:cNvSpPr>
          <p:nvPr/>
        </p:nvSpPr>
        <p:spPr bwMode="auto">
          <a:xfrm>
            <a:off x="2103438" y="4664075"/>
            <a:ext cx="609600" cy="1508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9278" name="Line 14"/>
          <p:cNvSpPr>
            <a:spLocks noChangeShapeType="1"/>
          </p:cNvSpPr>
          <p:nvPr/>
        </p:nvSpPr>
        <p:spPr bwMode="auto">
          <a:xfrm>
            <a:off x="2149475" y="4922838"/>
            <a:ext cx="593725" cy="10810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9279" name="Text Box 15"/>
          <p:cNvSpPr txBox="1">
            <a:spLocks noChangeArrowheads="1"/>
          </p:cNvSpPr>
          <p:nvPr/>
        </p:nvSpPr>
        <p:spPr bwMode="auto">
          <a:xfrm>
            <a:off x="1157288" y="4699000"/>
            <a:ext cx="501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a:t>.09</a:t>
            </a:r>
          </a:p>
        </p:txBody>
      </p:sp>
    </p:spTree>
    <p:extLst>
      <p:ext uri="{BB962C8B-B14F-4D97-AF65-F5344CB8AC3E}">
        <p14:creationId xmlns:p14="http://schemas.microsoft.com/office/powerpoint/2010/main" val="10633974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sz="2400" u="sng"/>
              <a:t>3rd Order Approximation to English Words</a:t>
            </a:r>
          </a:p>
        </p:txBody>
      </p:sp>
      <p:sp>
        <p:nvSpPr>
          <p:cNvPr id="12291" name="Rectangle 3"/>
          <p:cNvSpPr>
            <a:spLocks noChangeArrowheads="1"/>
          </p:cNvSpPr>
          <p:nvPr/>
        </p:nvSpPr>
        <p:spPr bwMode="auto">
          <a:xfrm>
            <a:off x="2700338" y="1273175"/>
            <a:ext cx="2619375" cy="350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en-US" sz="3200"/>
              <a:t>unassholerry </a:t>
            </a:r>
          </a:p>
          <a:p>
            <a:pPr algn="ctr"/>
            <a:r>
              <a:rPr lang="en-US" altLang="en-US" sz="3200"/>
              <a:t>stered </a:t>
            </a:r>
          </a:p>
          <a:p>
            <a:pPr algn="ctr"/>
            <a:r>
              <a:rPr lang="en-US" altLang="en-US" sz="3200"/>
              <a:t>aristfully </a:t>
            </a:r>
          </a:p>
          <a:p>
            <a:pPr algn="ctr"/>
            <a:r>
              <a:rPr lang="en-US" altLang="en-US" sz="3200"/>
              <a:t>bariatric </a:t>
            </a:r>
          </a:p>
          <a:p>
            <a:pPr algn="ctr"/>
            <a:r>
              <a:rPr lang="en-US" altLang="en-US" sz="3200"/>
              <a:t>nonsel </a:t>
            </a:r>
          </a:p>
          <a:p>
            <a:pPr algn="ctr"/>
            <a:r>
              <a:rPr lang="en-US" altLang="en-US" sz="3200"/>
              <a:t>tanaccous </a:t>
            </a:r>
          </a:p>
          <a:p>
            <a:pPr algn="ctr"/>
            <a:r>
              <a:rPr lang="en-US" altLang="en-US" sz="3200"/>
              <a:t>saddisflies</a:t>
            </a:r>
            <a:r>
              <a:rPr lang="en-US" altLang="en-US"/>
              <a:t> </a:t>
            </a:r>
          </a:p>
        </p:txBody>
      </p:sp>
    </p:spTree>
    <p:extLst>
      <p:ext uri="{BB962C8B-B14F-4D97-AF65-F5344CB8AC3E}">
        <p14:creationId xmlns:p14="http://schemas.microsoft.com/office/powerpoint/2010/main" val="4890484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7429" y="428648"/>
            <a:ext cx="8289685" cy="895942"/>
          </a:xfrm>
        </p:spPr>
        <p:txBody>
          <a:bodyPr>
            <a:normAutofit fontScale="90000"/>
          </a:bodyPr>
          <a:lstStyle/>
          <a:p>
            <a:r>
              <a:rPr lang="en-US" sz="3600" dirty="0" smtClean="0">
                <a:solidFill>
                  <a:srgbClr val="FA980E"/>
                </a:solidFill>
              </a:rPr>
              <a:t>Types of Networks – </a:t>
            </a:r>
            <a:r>
              <a:rPr lang="en-US" sz="3600" dirty="0" err="1"/>
              <a:t>Erdős</a:t>
            </a:r>
            <a:r>
              <a:rPr lang="en-US" sz="3600" dirty="0"/>
              <a:t>–</a:t>
            </a:r>
            <a:r>
              <a:rPr lang="en-US" sz="3600" dirty="0" err="1"/>
              <a:t>Rényi</a:t>
            </a:r>
            <a:r>
              <a:rPr lang="en-US" sz="3600" dirty="0"/>
              <a:t> model</a:t>
            </a:r>
            <a:br>
              <a:rPr lang="en-US" sz="3600" dirty="0"/>
            </a:br>
            <a:endParaRPr lang="en-US" sz="3600" dirty="0">
              <a:solidFill>
                <a:srgbClr val="FA980E"/>
              </a:solidFill>
            </a:endParaRPr>
          </a:p>
        </p:txBody>
      </p:sp>
      <p:pic>
        <p:nvPicPr>
          <p:cNvPr id="4" name="Picture 3"/>
          <p:cNvPicPr>
            <a:picLocks noChangeAspect="1"/>
          </p:cNvPicPr>
          <p:nvPr/>
        </p:nvPicPr>
        <p:blipFill>
          <a:blip r:embed="rId2"/>
          <a:stretch>
            <a:fillRect/>
          </a:stretch>
        </p:blipFill>
        <p:spPr>
          <a:xfrm>
            <a:off x="1778000" y="2012950"/>
            <a:ext cx="5588000" cy="2832100"/>
          </a:xfrm>
          <a:prstGeom prst="rect">
            <a:avLst/>
          </a:prstGeom>
        </p:spPr>
      </p:pic>
      <p:sp>
        <p:nvSpPr>
          <p:cNvPr id="5" name="TextBox 4"/>
          <p:cNvSpPr txBox="1"/>
          <p:nvPr/>
        </p:nvSpPr>
        <p:spPr>
          <a:xfrm>
            <a:off x="1416493" y="4887079"/>
            <a:ext cx="7208640" cy="646331"/>
          </a:xfrm>
          <a:prstGeom prst="rect">
            <a:avLst/>
          </a:prstGeom>
          <a:noFill/>
        </p:spPr>
        <p:txBody>
          <a:bodyPr wrap="none" rtlCol="0">
            <a:spAutoFit/>
          </a:bodyPr>
          <a:lstStyle/>
          <a:p>
            <a:r>
              <a:rPr lang="en-US" b="1" dirty="0" smtClean="0"/>
              <a:t>Null model</a:t>
            </a:r>
            <a:r>
              <a:rPr lang="en-US" dirty="0" smtClean="0"/>
              <a:t>(Gilbert version): For </a:t>
            </a:r>
            <a:r>
              <a:rPr lang="en-US" i="1" dirty="0" smtClean="0"/>
              <a:t>n </a:t>
            </a:r>
            <a:r>
              <a:rPr lang="en-US" dirty="0" smtClean="0"/>
              <a:t>nodes and </a:t>
            </a:r>
            <a:r>
              <a:rPr lang="en-US" i="1" dirty="0" smtClean="0"/>
              <a:t>p </a:t>
            </a:r>
            <a:r>
              <a:rPr lang="en-US" dirty="0" smtClean="0"/>
              <a:t>edges, </a:t>
            </a:r>
            <a:r>
              <a:rPr lang="en-US" i="1" dirty="0" smtClean="0"/>
              <a:t>p </a:t>
            </a:r>
            <a:r>
              <a:rPr lang="en-US" dirty="0" smtClean="0"/>
              <a:t>edges are selected</a:t>
            </a:r>
          </a:p>
          <a:p>
            <a:r>
              <a:rPr lang="en-US" dirty="0" smtClean="0"/>
              <a:t>From the set of all possible edges with uniform (equal) probability</a:t>
            </a:r>
            <a:endParaRPr lang="en-US" dirty="0"/>
          </a:p>
        </p:txBody>
      </p:sp>
    </p:spTree>
    <p:extLst>
      <p:ext uri="{BB962C8B-B14F-4D97-AF65-F5344CB8AC3E}">
        <p14:creationId xmlns:p14="http://schemas.microsoft.com/office/powerpoint/2010/main" val="2530488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7429" y="428648"/>
            <a:ext cx="8289685" cy="895942"/>
          </a:xfrm>
        </p:spPr>
        <p:txBody>
          <a:bodyPr>
            <a:normAutofit fontScale="90000"/>
          </a:bodyPr>
          <a:lstStyle/>
          <a:p>
            <a:r>
              <a:rPr lang="en-US" sz="3600" dirty="0" smtClean="0">
                <a:solidFill>
                  <a:srgbClr val="FA980E"/>
                </a:solidFill>
              </a:rPr>
              <a:t>Types of Networks – </a:t>
            </a:r>
            <a:r>
              <a:rPr lang="en-US" sz="3200" dirty="0" err="1"/>
              <a:t>Barabási</a:t>
            </a:r>
            <a:r>
              <a:rPr lang="en-US" sz="3200" dirty="0"/>
              <a:t>–Albert model</a:t>
            </a:r>
            <a:br>
              <a:rPr lang="en-US" sz="3200" dirty="0"/>
            </a:br>
            <a:r>
              <a:rPr lang="en-US" sz="3600" dirty="0"/>
              <a:t/>
            </a:r>
            <a:br>
              <a:rPr lang="en-US" sz="3600" dirty="0"/>
            </a:br>
            <a:endParaRPr lang="en-US" sz="3600" dirty="0">
              <a:solidFill>
                <a:srgbClr val="FA980E"/>
              </a:solidFill>
            </a:endParaRPr>
          </a:p>
        </p:txBody>
      </p:sp>
      <p:sp>
        <p:nvSpPr>
          <p:cNvPr id="5" name="TextBox 4"/>
          <p:cNvSpPr txBox="1"/>
          <p:nvPr/>
        </p:nvSpPr>
        <p:spPr>
          <a:xfrm>
            <a:off x="993071" y="4887079"/>
            <a:ext cx="7645876" cy="646331"/>
          </a:xfrm>
          <a:prstGeom prst="rect">
            <a:avLst/>
          </a:prstGeom>
          <a:noFill/>
        </p:spPr>
        <p:txBody>
          <a:bodyPr wrap="none" rtlCol="0">
            <a:spAutoFit/>
          </a:bodyPr>
          <a:lstStyle/>
          <a:p>
            <a:r>
              <a:rPr lang="en-US" b="1" dirty="0" smtClean="0"/>
              <a:t>Preferential attachment:  </a:t>
            </a:r>
            <a:r>
              <a:rPr lang="en-US" dirty="0" smtClean="0"/>
              <a:t>Nodes with more edges (higher degree) have greater </a:t>
            </a:r>
          </a:p>
          <a:p>
            <a:r>
              <a:rPr lang="en-US" dirty="0" smtClean="0"/>
              <a:t>Probability of attachment</a:t>
            </a:r>
            <a:endParaRPr lang="en-US" dirty="0"/>
          </a:p>
        </p:txBody>
      </p:sp>
      <p:pic>
        <p:nvPicPr>
          <p:cNvPr id="3" name="Picture 2"/>
          <p:cNvPicPr>
            <a:picLocks noChangeAspect="1"/>
          </p:cNvPicPr>
          <p:nvPr/>
        </p:nvPicPr>
        <p:blipFill>
          <a:blip r:embed="rId2"/>
          <a:stretch>
            <a:fillRect/>
          </a:stretch>
        </p:blipFill>
        <p:spPr>
          <a:xfrm>
            <a:off x="3813691" y="3996218"/>
            <a:ext cx="1282700" cy="673100"/>
          </a:xfrm>
          <a:prstGeom prst="rect">
            <a:avLst/>
          </a:prstGeom>
        </p:spPr>
      </p:pic>
      <p:pic>
        <p:nvPicPr>
          <p:cNvPr id="6" name="Picture 5"/>
          <p:cNvPicPr>
            <a:picLocks noChangeAspect="1"/>
          </p:cNvPicPr>
          <p:nvPr/>
        </p:nvPicPr>
        <p:blipFill>
          <a:blip r:embed="rId3"/>
          <a:stretch>
            <a:fillRect/>
          </a:stretch>
        </p:blipFill>
        <p:spPr>
          <a:xfrm>
            <a:off x="2169041" y="876619"/>
            <a:ext cx="4572000" cy="2667000"/>
          </a:xfrm>
          <a:prstGeom prst="rect">
            <a:avLst/>
          </a:prstGeom>
        </p:spPr>
      </p:pic>
    </p:spTree>
    <p:extLst>
      <p:ext uri="{BB962C8B-B14F-4D97-AF65-F5344CB8AC3E}">
        <p14:creationId xmlns:p14="http://schemas.microsoft.com/office/powerpoint/2010/main" val="9751740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7429" y="-156143"/>
            <a:ext cx="8289685" cy="895942"/>
          </a:xfrm>
        </p:spPr>
        <p:txBody>
          <a:bodyPr>
            <a:normAutofit/>
          </a:bodyPr>
          <a:lstStyle/>
          <a:p>
            <a:r>
              <a:rPr lang="en-US" sz="3600" dirty="0" smtClean="0">
                <a:solidFill>
                  <a:srgbClr val="FA980E"/>
                </a:solidFill>
              </a:rPr>
              <a:t>K-means clustering</a:t>
            </a:r>
            <a:r>
              <a:rPr lang="en-US" sz="3600" b="1" dirty="0" smtClean="0">
                <a:solidFill>
                  <a:srgbClr val="FA980E"/>
                </a:solidFill>
              </a:rPr>
              <a:t>– unsupervised</a:t>
            </a:r>
            <a:endParaRPr lang="en-US" sz="3600" b="1" dirty="0">
              <a:solidFill>
                <a:srgbClr val="FA980E"/>
              </a:solidFill>
            </a:endParaRPr>
          </a:p>
        </p:txBody>
      </p:sp>
      <p:sp>
        <p:nvSpPr>
          <p:cNvPr id="3" name="TextBox 2"/>
          <p:cNvSpPr txBox="1"/>
          <p:nvPr/>
        </p:nvSpPr>
        <p:spPr>
          <a:xfrm>
            <a:off x="1533019" y="956952"/>
            <a:ext cx="7464095" cy="1477328"/>
          </a:xfrm>
          <a:prstGeom prst="rect">
            <a:avLst/>
          </a:prstGeom>
          <a:noFill/>
        </p:spPr>
        <p:txBody>
          <a:bodyPr wrap="none" rtlCol="0">
            <a:spAutoFit/>
          </a:bodyPr>
          <a:lstStyle/>
          <a:p>
            <a:r>
              <a:rPr lang="en-US" b="1" dirty="0" smtClean="0"/>
              <a:t>Input:  </a:t>
            </a:r>
            <a:r>
              <a:rPr lang="en-US" dirty="0" smtClean="0"/>
              <a:t>you supply a given number of clusters k (note this choice must be</a:t>
            </a:r>
          </a:p>
          <a:p>
            <a:r>
              <a:rPr lang="en-US" dirty="0" smtClean="0"/>
              <a:t> externally justified or taken as arbitrary)</a:t>
            </a:r>
          </a:p>
          <a:p>
            <a:endParaRPr lang="en-US" b="1" dirty="0"/>
          </a:p>
          <a:p>
            <a:r>
              <a:rPr lang="en-US" b="1" dirty="0" smtClean="0"/>
              <a:t>Output: </a:t>
            </a:r>
            <a:r>
              <a:rPr lang="en-US" dirty="0" smtClean="0"/>
              <a:t>the algorithm minimizes the sum-of-squared distances between each</a:t>
            </a:r>
          </a:p>
          <a:p>
            <a:r>
              <a:rPr lang="en-US" dirty="0"/>
              <a:t>p</a:t>
            </a:r>
            <a:r>
              <a:rPr lang="en-US" dirty="0" smtClean="0"/>
              <a:t>oint and the nearest cluster centroid </a:t>
            </a:r>
            <a:endParaRPr lang="en-US" b="1" dirty="0"/>
          </a:p>
        </p:txBody>
      </p:sp>
      <p:sp>
        <p:nvSpPr>
          <p:cNvPr id="4" name="Oval 3"/>
          <p:cNvSpPr/>
          <p:nvPr/>
        </p:nvSpPr>
        <p:spPr>
          <a:xfrm>
            <a:off x="2009553" y="3710763"/>
            <a:ext cx="287080" cy="287080"/>
          </a:xfrm>
          <a:prstGeom prst="ellipse">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99906" y="4086446"/>
            <a:ext cx="287080" cy="287080"/>
          </a:xfrm>
          <a:prstGeom prst="ellipse">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53093" y="4268304"/>
            <a:ext cx="287080" cy="287080"/>
          </a:xfrm>
          <a:prstGeom prst="ellipse">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55479" y="3470693"/>
            <a:ext cx="287080" cy="287080"/>
          </a:xfrm>
          <a:prstGeom prst="ellipse">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684717" y="4777323"/>
            <a:ext cx="287080" cy="287080"/>
          </a:xfrm>
          <a:prstGeom prst="ellipse">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303179" y="4373526"/>
            <a:ext cx="287080" cy="287080"/>
          </a:xfrm>
          <a:prstGeom prst="ellipse">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rot="3870603">
            <a:off x="3415293" y="3840085"/>
            <a:ext cx="1580706" cy="1593710"/>
            <a:chOff x="5997972" y="3142020"/>
            <a:chExt cx="1580706" cy="1593710"/>
          </a:xfrm>
          <a:solidFill>
            <a:srgbClr val="E431CF"/>
          </a:solidFill>
        </p:grpSpPr>
        <p:sp>
          <p:nvSpPr>
            <p:cNvPr id="13" name="Oval 12"/>
            <p:cNvSpPr/>
            <p:nvPr/>
          </p:nvSpPr>
          <p:spPr>
            <a:xfrm>
              <a:off x="5997972" y="3382090"/>
              <a:ext cx="287080" cy="287080"/>
            </a:xfrm>
            <a:prstGeom prst="ellipse">
              <a:avLst/>
            </a:prstGeom>
            <a:grp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788325" y="3757773"/>
              <a:ext cx="287080" cy="287080"/>
            </a:xfrm>
            <a:prstGeom prst="ellipse">
              <a:avLst/>
            </a:prstGeom>
            <a:grp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141512" y="3939631"/>
              <a:ext cx="287080" cy="287080"/>
            </a:xfrm>
            <a:prstGeom prst="ellipse">
              <a:avLst/>
            </a:prstGeom>
            <a:grp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643898" y="3142020"/>
              <a:ext cx="287080" cy="287080"/>
            </a:xfrm>
            <a:prstGeom prst="ellipse">
              <a:avLst/>
            </a:prstGeom>
            <a:grp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673136" y="4448650"/>
              <a:ext cx="287080" cy="287080"/>
            </a:xfrm>
            <a:prstGeom prst="ellipse">
              <a:avLst/>
            </a:prstGeom>
            <a:grp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7291598" y="4044853"/>
              <a:ext cx="287080" cy="287080"/>
            </a:xfrm>
            <a:prstGeom prst="ellipse">
              <a:avLst/>
            </a:prstGeom>
            <a:grp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TextBox 4"/>
          <p:cNvSpPr txBox="1"/>
          <p:nvPr/>
        </p:nvSpPr>
        <p:spPr>
          <a:xfrm>
            <a:off x="5932449" y="2787805"/>
            <a:ext cx="2910468" cy="2862322"/>
          </a:xfrm>
          <a:prstGeom prst="rect">
            <a:avLst/>
          </a:prstGeom>
          <a:noFill/>
        </p:spPr>
        <p:txBody>
          <a:bodyPr wrap="square" rtlCol="0">
            <a:spAutoFit/>
          </a:bodyPr>
          <a:lstStyle/>
          <a:p>
            <a:r>
              <a:rPr lang="en-US" b="1" dirty="0" smtClean="0"/>
              <a:t>Steps </a:t>
            </a:r>
            <a:r>
              <a:rPr lang="en-US" dirty="0" smtClean="0"/>
              <a:t>(subset of general expectation-maximization):</a:t>
            </a:r>
          </a:p>
          <a:p>
            <a:pPr marL="342900" indent="-342900">
              <a:buAutoNum type="arabicPeriod"/>
            </a:pPr>
            <a:r>
              <a:rPr lang="en-US" dirty="0" smtClean="0"/>
              <a:t>Draw </a:t>
            </a:r>
            <a:r>
              <a:rPr lang="en-US" i="1" dirty="0" smtClean="0"/>
              <a:t>random </a:t>
            </a:r>
            <a:r>
              <a:rPr lang="en-US" dirty="0" smtClean="0"/>
              <a:t>means</a:t>
            </a:r>
          </a:p>
          <a:p>
            <a:pPr marL="342900" indent="-342900">
              <a:buAutoNum type="arabicPeriod"/>
            </a:pPr>
            <a:r>
              <a:rPr lang="en-US" dirty="0" smtClean="0"/>
              <a:t>Associate each point with the nearest mean</a:t>
            </a:r>
          </a:p>
          <a:p>
            <a:pPr marL="342900" indent="-342900">
              <a:buAutoNum type="arabicPeriod"/>
            </a:pPr>
            <a:r>
              <a:rPr lang="en-US" dirty="0" smtClean="0"/>
              <a:t>Calculate the </a:t>
            </a:r>
            <a:r>
              <a:rPr lang="en-US" i="1" dirty="0" smtClean="0"/>
              <a:t>centroid </a:t>
            </a:r>
            <a:r>
              <a:rPr lang="en-US" dirty="0" smtClean="0"/>
              <a:t>of each cluster.</a:t>
            </a:r>
          </a:p>
          <a:p>
            <a:pPr marL="342900" indent="-342900">
              <a:buAutoNum type="arabicPeriod"/>
            </a:pPr>
            <a:r>
              <a:rPr lang="en-US" dirty="0" smtClean="0"/>
              <a:t>Treat the centroids as the new means and return to step 2.</a:t>
            </a:r>
          </a:p>
        </p:txBody>
      </p:sp>
    </p:spTree>
    <p:extLst>
      <p:ext uri="{BB962C8B-B14F-4D97-AF65-F5344CB8AC3E}">
        <p14:creationId xmlns:p14="http://schemas.microsoft.com/office/powerpoint/2010/main" val="7932408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96927"/>
            <a:ext cx="91440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solidFill>
                  <a:srgbClr val="FA980E"/>
                </a:solidFill>
              </a:rPr>
              <a:t>Measuring microbiomes</a:t>
            </a:r>
            <a:r>
              <a:rPr lang="en-US" sz="3200" dirty="0">
                <a:solidFill>
                  <a:srgbClr val="FA980E"/>
                </a:solidFill>
              </a:rPr>
              <a:t>:</a:t>
            </a:r>
            <a:r>
              <a:rPr lang="en-US" sz="3200" dirty="0" smtClean="0">
                <a:solidFill>
                  <a:srgbClr val="FA980E"/>
                </a:solidFill>
              </a:rPr>
              <a:t> </a:t>
            </a:r>
          </a:p>
          <a:p>
            <a:r>
              <a:rPr lang="en-US" sz="3200" dirty="0" smtClean="0"/>
              <a:t>Principal Coordinates Analysis (</a:t>
            </a:r>
            <a:r>
              <a:rPr lang="en-US" sz="3200" dirty="0" err="1" smtClean="0"/>
              <a:t>PCoA</a:t>
            </a:r>
            <a:r>
              <a:rPr lang="en-US" sz="3200" dirty="0" smtClean="0"/>
              <a:t>)</a:t>
            </a:r>
          </a:p>
        </p:txBody>
      </p:sp>
      <p:pic>
        <p:nvPicPr>
          <p:cNvPr id="4" name="Picture 3" descr="Cover_Slide-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71376" y="5045621"/>
            <a:ext cx="1454814" cy="1937449"/>
          </a:xfrm>
          <a:prstGeom prst="rect">
            <a:avLst/>
          </a:prstGeom>
        </p:spPr>
      </p:pic>
      <p:pic>
        <p:nvPicPr>
          <p:cNvPr id="5" name="Picture 4" descr="Cover_Slide-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H="1">
            <a:off x="7973052" y="4967017"/>
            <a:ext cx="1170948" cy="2069219"/>
          </a:xfrm>
          <a:prstGeom prst="rect">
            <a:avLst/>
          </a:prstGeom>
        </p:spPr>
      </p:pic>
      <p:sp>
        <p:nvSpPr>
          <p:cNvPr id="3" name="TextBox 2"/>
          <p:cNvSpPr txBox="1"/>
          <p:nvPr/>
        </p:nvSpPr>
        <p:spPr>
          <a:xfrm>
            <a:off x="485906" y="2658693"/>
            <a:ext cx="1805302" cy="2308324"/>
          </a:xfrm>
          <a:prstGeom prst="rect">
            <a:avLst/>
          </a:prstGeom>
          <a:noFill/>
        </p:spPr>
        <p:txBody>
          <a:bodyPr wrap="none" rtlCol="0">
            <a:spAutoFit/>
          </a:bodyPr>
          <a:lstStyle/>
          <a:p>
            <a:r>
              <a:rPr lang="en-US" dirty="0" smtClean="0"/>
              <a:t>        S2    S4      S7</a:t>
            </a:r>
          </a:p>
          <a:p>
            <a:endParaRPr lang="en-US" dirty="0" smtClean="0"/>
          </a:p>
          <a:p>
            <a:r>
              <a:rPr lang="en-US" dirty="0" smtClean="0"/>
              <a:t>S2</a:t>
            </a:r>
          </a:p>
          <a:p>
            <a:endParaRPr lang="en-US" dirty="0" smtClean="0"/>
          </a:p>
          <a:p>
            <a:r>
              <a:rPr lang="en-US" dirty="0" smtClean="0"/>
              <a:t>S4</a:t>
            </a:r>
          </a:p>
          <a:p>
            <a:endParaRPr lang="en-US" dirty="0"/>
          </a:p>
          <a:p>
            <a:r>
              <a:rPr lang="en-US" dirty="0" smtClean="0"/>
              <a:t>S7</a:t>
            </a:r>
          </a:p>
          <a:p>
            <a:endParaRPr lang="en-US" dirty="0" smtClean="0"/>
          </a:p>
        </p:txBody>
      </p:sp>
      <p:grpSp>
        <p:nvGrpSpPr>
          <p:cNvPr id="2" name="Group 1"/>
          <p:cNvGrpSpPr/>
          <p:nvPr/>
        </p:nvGrpSpPr>
        <p:grpSpPr>
          <a:xfrm>
            <a:off x="836958" y="3235225"/>
            <a:ext cx="1501927" cy="1452478"/>
            <a:chOff x="3601424" y="2919058"/>
            <a:chExt cx="1501927" cy="1452478"/>
          </a:xfrm>
        </p:grpSpPr>
        <p:sp>
          <p:nvSpPr>
            <p:cNvPr id="7" name="TextBox 6"/>
            <p:cNvSpPr txBox="1"/>
            <p:nvPr/>
          </p:nvSpPr>
          <p:spPr>
            <a:xfrm>
              <a:off x="3601424" y="3416257"/>
              <a:ext cx="593432" cy="369332"/>
            </a:xfrm>
            <a:prstGeom prst="rect">
              <a:avLst/>
            </a:prstGeom>
            <a:noFill/>
          </p:spPr>
          <p:txBody>
            <a:bodyPr wrap="none" rtlCol="0">
              <a:spAutoFit/>
            </a:bodyPr>
            <a:lstStyle/>
            <a:p>
              <a:r>
                <a:rPr lang="en-US" dirty="0" smtClean="0"/>
                <a:t>0.13</a:t>
              </a:r>
              <a:endParaRPr lang="en-US" dirty="0"/>
            </a:p>
          </p:txBody>
        </p:sp>
        <p:sp>
          <p:nvSpPr>
            <p:cNvPr id="15" name="TextBox 14"/>
            <p:cNvSpPr txBox="1"/>
            <p:nvPr/>
          </p:nvSpPr>
          <p:spPr>
            <a:xfrm>
              <a:off x="3637888" y="4002204"/>
              <a:ext cx="593432" cy="369332"/>
            </a:xfrm>
            <a:prstGeom prst="rect">
              <a:avLst/>
            </a:prstGeom>
            <a:noFill/>
          </p:spPr>
          <p:txBody>
            <a:bodyPr wrap="none" rtlCol="0">
              <a:spAutoFit/>
            </a:bodyPr>
            <a:lstStyle/>
            <a:p>
              <a:r>
                <a:rPr lang="en-US" smtClean="0"/>
                <a:t>0.66</a:t>
              </a:r>
              <a:endParaRPr lang="en-US" dirty="0"/>
            </a:p>
          </p:txBody>
        </p:sp>
        <p:sp>
          <p:nvSpPr>
            <p:cNvPr id="16" name="TextBox 15"/>
            <p:cNvSpPr txBox="1"/>
            <p:nvPr/>
          </p:nvSpPr>
          <p:spPr>
            <a:xfrm>
              <a:off x="4144920" y="4002204"/>
              <a:ext cx="593432" cy="369332"/>
            </a:xfrm>
            <a:prstGeom prst="rect">
              <a:avLst/>
            </a:prstGeom>
            <a:noFill/>
          </p:spPr>
          <p:txBody>
            <a:bodyPr wrap="none" rtlCol="0">
              <a:spAutoFit/>
            </a:bodyPr>
            <a:lstStyle/>
            <a:p>
              <a:r>
                <a:rPr lang="en-US" dirty="0" smtClean="0"/>
                <a:t>0.60</a:t>
              </a:r>
              <a:endParaRPr lang="en-US" dirty="0"/>
            </a:p>
          </p:txBody>
        </p:sp>
        <p:sp>
          <p:nvSpPr>
            <p:cNvPr id="17" name="TextBox 16"/>
            <p:cNvSpPr txBox="1"/>
            <p:nvPr/>
          </p:nvSpPr>
          <p:spPr>
            <a:xfrm>
              <a:off x="4626939" y="4002204"/>
              <a:ext cx="476412" cy="369332"/>
            </a:xfrm>
            <a:prstGeom prst="rect">
              <a:avLst/>
            </a:prstGeom>
            <a:noFill/>
          </p:spPr>
          <p:txBody>
            <a:bodyPr wrap="none" rtlCol="0">
              <a:spAutoFit/>
            </a:bodyPr>
            <a:lstStyle/>
            <a:p>
              <a:r>
                <a:rPr lang="en-US" dirty="0" smtClean="0"/>
                <a:t>0.0</a:t>
              </a:r>
              <a:endParaRPr lang="en-US" dirty="0"/>
            </a:p>
          </p:txBody>
        </p:sp>
        <p:sp>
          <p:nvSpPr>
            <p:cNvPr id="18" name="TextBox 17"/>
            <p:cNvSpPr txBox="1"/>
            <p:nvPr/>
          </p:nvSpPr>
          <p:spPr>
            <a:xfrm>
              <a:off x="4150527" y="3416257"/>
              <a:ext cx="476412" cy="369332"/>
            </a:xfrm>
            <a:prstGeom prst="rect">
              <a:avLst/>
            </a:prstGeom>
            <a:noFill/>
          </p:spPr>
          <p:txBody>
            <a:bodyPr wrap="none" rtlCol="0">
              <a:spAutoFit/>
            </a:bodyPr>
            <a:lstStyle/>
            <a:p>
              <a:r>
                <a:rPr lang="en-US" smtClean="0"/>
                <a:t>0.0</a:t>
              </a:r>
              <a:endParaRPr lang="en-US" dirty="0"/>
            </a:p>
          </p:txBody>
        </p:sp>
        <p:sp>
          <p:nvSpPr>
            <p:cNvPr id="19" name="TextBox 18"/>
            <p:cNvSpPr txBox="1"/>
            <p:nvPr/>
          </p:nvSpPr>
          <p:spPr>
            <a:xfrm>
              <a:off x="3637888" y="2919058"/>
              <a:ext cx="476412" cy="369332"/>
            </a:xfrm>
            <a:prstGeom prst="rect">
              <a:avLst/>
            </a:prstGeom>
            <a:noFill/>
          </p:spPr>
          <p:txBody>
            <a:bodyPr wrap="none" rtlCol="0">
              <a:spAutoFit/>
            </a:bodyPr>
            <a:lstStyle/>
            <a:p>
              <a:r>
                <a:rPr lang="en-US" smtClean="0"/>
                <a:t>0.0</a:t>
              </a:r>
              <a:endParaRPr lang="en-US" dirty="0"/>
            </a:p>
          </p:txBody>
        </p:sp>
      </p:grpSp>
      <p:sp>
        <p:nvSpPr>
          <p:cNvPr id="9" name="TextBox 8"/>
          <p:cNvSpPr txBox="1"/>
          <p:nvPr/>
        </p:nvSpPr>
        <p:spPr>
          <a:xfrm>
            <a:off x="222307" y="2175314"/>
            <a:ext cx="2961452" cy="369332"/>
          </a:xfrm>
          <a:prstGeom prst="rect">
            <a:avLst/>
          </a:prstGeom>
          <a:noFill/>
        </p:spPr>
        <p:txBody>
          <a:bodyPr wrap="none" rtlCol="0">
            <a:spAutoFit/>
          </a:bodyPr>
          <a:lstStyle/>
          <a:p>
            <a:r>
              <a:rPr lang="en-US" smtClean="0"/>
              <a:t>Beta-diversity distance matrix</a:t>
            </a: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4098" y="1503232"/>
            <a:ext cx="3592033" cy="4619245"/>
          </a:xfrm>
          <a:prstGeom prst="rect">
            <a:avLst/>
          </a:prstGeom>
        </p:spPr>
      </p:pic>
    </p:spTree>
    <p:extLst>
      <p:ext uri="{BB962C8B-B14F-4D97-AF65-F5344CB8AC3E}">
        <p14:creationId xmlns:p14="http://schemas.microsoft.com/office/powerpoint/2010/main" val="1544257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7429" y="-156143"/>
            <a:ext cx="8289685" cy="895942"/>
          </a:xfrm>
        </p:spPr>
        <p:txBody>
          <a:bodyPr>
            <a:normAutofit fontScale="90000"/>
          </a:bodyPr>
          <a:lstStyle/>
          <a:p>
            <a:r>
              <a:rPr lang="en-US" sz="3600" dirty="0" smtClean="0">
                <a:solidFill>
                  <a:srgbClr val="FFC000"/>
                </a:solidFill>
              </a:rPr>
              <a:t>Random Forest Analysis – Supervised Classifier</a:t>
            </a:r>
            <a:endParaRPr lang="en-US" sz="3600" dirty="0">
              <a:solidFill>
                <a:srgbClr val="FFC000"/>
              </a:solidFill>
            </a:endParaRPr>
          </a:p>
        </p:txBody>
      </p:sp>
      <p:pic>
        <p:nvPicPr>
          <p:cNvPr id="4" name="Picture 3"/>
          <p:cNvPicPr>
            <a:picLocks noChangeAspect="1"/>
          </p:cNvPicPr>
          <p:nvPr/>
        </p:nvPicPr>
        <p:blipFill>
          <a:blip r:embed="rId2"/>
          <a:stretch>
            <a:fillRect/>
          </a:stretch>
        </p:blipFill>
        <p:spPr>
          <a:xfrm>
            <a:off x="0" y="863600"/>
            <a:ext cx="9144000" cy="5126073"/>
          </a:xfrm>
          <a:prstGeom prst="rect">
            <a:avLst/>
          </a:prstGeom>
        </p:spPr>
      </p:pic>
    </p:spTree>
    <p:extLst>
      <p:ext uri="{BB962C8B-B14F-4D97-AF65-F5344CB8AC3E}">
        <p14:creationId xmlns:p14="http://schemas.microsoft.com/office/powerpoint/2010/main" val="5414221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7429" y="-156143"/>
            <a:ext cx="8289685" cy="895942"/>
          </a:xfrm>
        </p:spPr>
        <p:txBody>
          <a:bodyPr>
            <a:normAutofit/>
          </a:bodyPr>
          <a:lstStyle/>
          <a:p>
            <a:r>
              <a:rPr lang="en-US" sz="3600" dirty="0" smtClean="0">
                <a:solidFill>
                  <a:srgbClr val="FFC000"/>
                </a:solidFill>
              </a:rPr>
              <a:t>Combining Methods</a:t>
            </a:r>
            <a:endParaRPr lang="en-US" sz="3600" dirty="0">
              <a:solidFill>
                <a:srgbClr val="FFC000"/>
              </a:solidFill>
            </a:endParaRPr>
          </a:p>
        </p:txBody>
      </p:sp>
      <p:sp>
        <p:nvSpPr>
          <p:cNvPr id="7" name="Rectangle 6"/>
          <p:cNvSpPr/>
          <p:nvPr/>
        </p:nvSpPr>
        <p:spPr>
          <a:xfrm>
            <a:off x="4877951" y="6488668"/>
            <a:ext cx="4266049" cy="369332"/>
          </a:xfrm>
          <a:prstGeom prst="rect">
            <a:avLst/>
          </a:prstGeom>
        </p:spPr>
        <p:txBody>
          <a:bodyPr wrap="none">
            <a:spAutoFit/>
          </a:bodyPr>
          <a:lstStyle/>
          <a:p>
            <a:r>
              <a:rPr lang="en-US" b="1" dirty="0" smtClean="0">
                <a:solidFill>
                  <a:srgbClr val="FF6600"/>
                </a:solidFill>
              </a:rPr>
              <a:t>Source: </a:t>
            </a:r>
            <a:r>
              <a:rPr lang="en-US" b="1" dirty="0" smtClean="0">
                <a:solidFill>
                  <a:srgbClr val="000000"/>
                </a:solidFill>
              </a:rPr>
              <a:t>Darling</a:t>
            </a:r>
            <a:r>
              <a:rPr lang="en-US" b="1" dirty="0" smtClean="0">
                <a:solidFill>
                  <a:srgbClr val="FF6600"/>
                </a:solidFill>
              </a:rPr>
              <a:t> </a:t>
            </a:r>
            <a:r>
              <a:rPr lang="en-US" i="1" dirty="0" smtClean="0"/>
              <a:t>et al.</a:t>
            </a:r>
            <a:r>
              <a:rPr lang="en-US" dirty="0" smtClean="0"/>
              <a:t>, Ecology Letters, 2012</a:t>
            </a:r>
            <a:endParaRPr lang="en-US" dirty="0"/>
          </a:p>
        </p:txBody>
      </p:sp>
      <p:pic>
        <p:nvPicPr>
          <p:cNvPr id="3" name="Picture 2"/>
          <p:cNvPicPr>
            <a:picLocks noChangeAspect="1"/>
          </p:cNvPicPr>
          <p:nvPr/>
        </p:nvPicPr>
        <p:blipFill>
          <a:blip r:embed="rId2"/>
          <a:stretch>
            <a:fillRect/>
          </a:stretch>
        </p:blipFill>
        <p:spPr>
          <a:xfrm>
            <a:off x="266700" y="1786466"/>
            <a:ext cx="3603454" cy="1660676"/>
          </a:xfrm>
          <a:prstGeom prst="rect">
            <a:avLst/>
          </a:prstGeom>
        </p:spPr>
      </p:pic>
      <p:sp>
        <p:nvSpPr>
          <p:cNvPr id="4" name="TextBox 3"/>
          <p:cNvSpPr txBox="1"/>
          <p:nvPr/>
        </p:nvSpPr>
        <p:spPr>
          <a:xfrm>
            <a:off x="0" y="895048"/>
            <a:ext cx="2646878" cy="923330"/>
          </a:xfrm>
          <a:prstGeom prst="rect">
            <a:avLst/>
          </a:prstGeom>
          <a:noFill/>
        </p:spPr>
        <p:txBody>
          <a:bodyPr wrap="none" rtlCol="0">
            <a:spAutoFit/>
          </a:bodyPr>
          <a:lstStyle/>
          <a:p>
            <a:r>
              <a:rPr lang="en-US" b="1" dirty="0" smtClean="0"/>
              <a:t>Ordination:</a:t>
            </a:r>
          </a:p>
          <a:p>
            <a:r>
              <a:rPr lang="en-US" dirty="0" smtClean="0"/>
              <a:t>Identify simple axes that</a:t>
            </a:r>
          </a:p>
          <a:p>
            <a:r>
              <a:rPr lang="en-US" dirty="0" smtClean="0"/>
              <a:t> separate samples/species</a:t>
            </a:r>
            <a:endParaRPr lang="en-US" dirty="0"/>
          </a:p>
        </p:txBody>
      </p:sp>
      <p:sp>
        <p:nvSpPr>
          <p:cNvPr id="5" name="Right Arrow 4"/>
          <p:cNvSpPr/>
          <p:nvPr/>
        </p:nvSpPr>
        <p:spPr>
          <a:xfrm>
            <a:off x="4112381" y="2431143"/>
            <a:ext cx="1064381" cy="749905"/>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 name="TextBox 7"/>
          <p:cNvSpPr txBox="1"/>
          <p:nvPr/>
        </p:nvSpPr>
        <p:spPr>
          <a:xfrm>
            <a:off x="5897638" y="1047448"/>
            <a:ext cx="3194943" cy="2308324"/>
          </a:xfrm>
          <a:prstGeom prst="rect">
            <a:avLst/>
          </a:prstGeom>
          <a:noFill/>
        </p:spPr>
        <p:txBody>
          <a:bodyPr wrap="none" rtlCol="0">
            <a:spAutoFit/>
          </a:bodyPr>
          <a:lstStyle/>
          <a:p>
            <a:r>
              <a:rPr lang="en-US" b="1" dirty="0" smtClean="0"/>
              <a:t>Clustering:</a:t>
            </a:r>
          </a:p>
          <a:p>
            <a:r>
              <a:rPr lang="en-US" dirty="0" smtClean="0"/>
              <a:t>Identify clusters of samples</a:t>
            </a:r>
          </a:p>
          <a:p>
            <a:r>
              <a:rPr lang="en-US" dirty="0" smtClean="0"/>
              <a:t>in data (e.g. k-means clustering)</a:t>
            </a:r>
          </a:p>
          <a:p>
            <a:endParaRPr lang="en-US" dirty="0"/>
          </a:p>
          <a:p>
            <a:r>
              <a:rPr lang="en-US" i="1" dirty="0" smtClean="0"/>
              <a:t>or </a:t>
            </a:r>
            <a:endParaRPr lang="en-US" dirty="0" smtClean="0"/>
          </a:p>
          <a:p>
            <a:endParaRPr lang="en-US" i="1" dirty="0"/>
          </a:p>
          <a:p>
            <a:r>
              <a:rPr lang="en-US" dirty="0" smtClean="0"/>
              <a:t>Test a hypothesis about sample </a:t>
            </a:r>
          </a:p>
          <a:p>
            <a:r>
              <a:rPr lang="en-US" dirty="0" smtClean="0"/>
              <a:t>categories</a:t>
            </a:r>
            <a:endParaRPr lang="en-US" dirty="0"/>
          </a:p>
        </p:txBody>
      </p:sp>
      <p:sp>
        <p:nvSpPr>
          <p:cNvPr id="9" name="Right Arrow 8"/>
          <p:cNvSpPr/>
          <p:nvPr/>
        </p:nvSpPr>
        <p:spPr>
          <a:xfrm rot="5400000">
            <a:off x="6962018" y="3652763"/>
            <a:ext cx="580572" cy="749905"/>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0" name="TextBox 9"/>
          <p:cNvSpPr txBox="1"/>
          <p:nvPr/>
        </p:nvSpPr>
        <p:spPr>
          <a:xfrm>
            <a:off x="5802171" y="4539447"/>
            <a:ext cx="2879815" cy="1477328"/>
          </a:xfrm>
          <a:prstGeom prst="rect">
            <a:avLst/>
          </a:prstGeom>
          <a:noFill/>
        </p:spPr>
        <p:txBody>
          <a:bodyPr wrap="none" rtlCol="0">
            <a:spAutoFit/>
          </a:bodyPr>
          <a:lstStyle/>
          <a:p>
            <a:r>
              <a:rPr lang="en-US" b="1" dirty="0" smtClean="0"/>
              <a:t>Machine Learning </a:t>
            </a:r>
            <a:r>
              <a:rPr lang="en-US" dirty="0" smtClean="0"/>
              <a:t>(aka </a:t>
            </a:r>
          </a:p>
          <a:p>
            <a:r>
              <a:rPr lang="en-US" dirty="0" smtClean="0"/>
              <a:t>Random Forests)</a:t>
            </a:r>
          </a:p>
          <a:p>
            <a:endParaRPr lang="en-US" dirty="0"/>
          </a:p>
          <a:p>
            <a:r>
              <a:rPr lang="en-US" dirty="0" smtClean="0"/>
              <a:t>Identify unique features that </a:t>
            </a:r>
            <a:endParaRPr lang="en-US" dirty="0"/>
          </a:p>
          <a:p>
            <a:r>
              <a:rPr lang="en-US" dirty="0" smtClean="0"/>
              <a:t>identify each cluster</a:t>
            </a:r>
            <a:endParaRPr lang="en-US" dirty="0"/>
          </a:p>
        </p:txBody>
      </p:sp>
    </p:spTree>
    <p:extLst>
      <p:ext uri="{BB962C8B-B14F-4D97-AF65-F5344CB8AC3E}">
        <p14:creationId xmlns:p14="http://schemas.microsoft.com/office/powerpoint/2010/main" val="4205189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96927"/>
            <a:ext cx="91440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rgbClr val="FF6600"/>
                </a:solidFill>
              </a:rPr>
              <a:t>Reproducibility</a:t>
            </a:r>
            <a:endParaRPr lang="en-US" sz="4000" dirty="0">
              <a:solidFill>
                <a:srgbClr val="FF6600"/>
              </a:solidFill>
            </a:endParaRPr>
          </a:p>
        </p:txBody>
      </p:sp>
      <p:sp>
        <p:nvSpPr>
          <p:cNvPr id="6" name="Subtitle 2"/>
          <p:cNvSpPr>
            <a:spLocks noGrp="1"/>
          </p:cNvSpPr>
          <p:nvPr>
            <p:ph type="subTitle" idx="1"/>
          </p:nvPr>
        </p:nvSpPr>
        <p:spPr>
          <a:xfrm>
            <a:off x="1371600" y="5862882"/>
            <a:ext cx="6400800" cy="802321"/>
          </a:xfrm>
        </p:spPr>
        <p:txBody>
          <a:bodyPr>
            <a:normAutofit fontScale="85000" lnSpcReduction="20000"/>
          </a:bodyPr>
          <a:lstStyle/>
          <a:p>
            <a:r>
              <a:rPr lang="en-US" dirty="0">
                <a:solidFill>
                  <a:srgbClr val="CE7D0D"/>
                </a:solidFill>
              </a:rPr>
              <a:t>Computational Biology Week </a:t>
            </a:r>
            <a:r>
              <a:rPr lang="en-US" dirty="0" smtClean="0">
                <a:solidFill>
                  <a:srgbClr val="CE7D0D"/>
                </a:solidFill>
              </a:rPr>
              <a:t>7 </a:t>
            </a:r>
            <a:r>
              <a:rPr lang="en-US" dirty="0">
                <a:solidFill>
                  <a:srgbClr val="CE7D0D"/>
                </a:solidFill>
              </a:rPr>
              <a:t>Day </a:t>
            </a:r>
            <a:r>
              <a:rPr lang="en-US" dirty="0" smtClean="0">
                <a:solidFill>
                  <a:srgbClr val="CE7D0D"/>
                </a:solidFill>
              </a:rPr>
              <a:t>2  </a:t>
            </a:r>
            <a:r>
              <a:rPr lang="en-US" dirty="0">
                <a:solidFill>
                  <a:srgbClr val="CE7D0D"/>
                </a:solidFill>
              </a:rPr>
              <a:t/>
            </a:r>
            <a:br>
              <a:rPr lang="en-US" dirty="0">
                <a:solidFill>
                  <a:srgbClr val="CE7D0D"/>
                </a:solidFill>
              </a:rPr>
            </a:br>
            <a:r>
              <a:rPr lang="en-US" dirty="0" smtClean="0"/>
              <a:t>Jesse Zaneveld</a:t>
            </a:r>
            <a:endParaRPr lang="en-US" dirty="0"/>
          </a:p>
        </p:txBody>
      </p:sp>
      <p:sp>
        <p:nvSpPr>
          <p:cNvPr id="8" name="Rectangle 7"/>
          <p:cNvSpPr/>
          <p:nvPr/>
        </p:nvSpPr>
        <p:spPr>
          <a:xfrm>
            <a:off x="6006490" y="6614105"/>
            <a:ext cx="3137510" cy="261610"/>
          </a:xfrm>
          <a:prstGeom prst="rect">
            <a:avLst/>
          </a:prstGeom>
        </p:spPr>
        <p:txBody>
          <a:bodyPr wrap="none">
            <a:spAutoFit/>
          </a:bodyPr>
          <a:lstStyle/>
          <a:p>
            <a:r>
              <a:rPr lang="en-US" sz="1100" b="1" dirty="0" smtClean="0">
                <a:solidFill>
                  <a:srgbClr val="FF6600"/>
                </a:solidFill>
              </a:rPr>
              <a:t>Source: </a:t>
            </a:r>
            <a:r>
              <a:rPr lang="en-US" sz="1100" dirty="0" err="1" smtClean="0"/>
              <a:t>Koren</a:t>
            </a:r>
            <a:r>
              <a:rPr lang="en-US" sz="1100" dirty="0" smtClean="0"/>
              <a:t> </a:t>
            </a:r>
            <a:r>
              <a:rPr lang="en-US" sz="1100" i="1" dirty="0" smtClean="0"/>
              <a:t>et al.</a:t>
            </a:r>
            <a:r>
              <a:rPr lang="en-US" sz="1100" dirty="0" smtClean="0"/>
              <a:t>, </a:t>
            </a:r>
            <a:r>
              <a:rPr lang="en-US" sz="1100" dirty="0" err="1" smtClean="0"/>
              <a:t>PLoS</a:t>
            </a:r>
            <a:r>
              <a:rPr lang="en-US" sz="1100" dirty="0" smtClean="0"/>
              <a:t> Computational </a:t>
            </a:r>
            <a:r>
              <a:rPr lang="en-US" sz="1100" dirty="0" err="1" smtClean="0"/>
              <a:t>Biol</a:t>
            </a:r>
            <a:r>
              <a:rPr lang="en-US" sz="1100" dirty="0" smtClean="0"/>
              <a:t>, 2013</a:t>
            </a:r>
            <a:endParaRPr lang="en-US" sz="1100" dirty="0"/>
          </a:p>
        </p:txBody>
      </p:sp>
      <p:pic>
        <p:nvPicPr>
          <p:cNvPr id="2" name="Picture 1" descr="Screen Shot 2017-02-27 at 1.55.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1" y="550504"/>
            <a:ext cx="7884886" cy="5956733"/>
          </a:xfrm>
          <a:prstGeom prst="rect">
            <a:avLst/>
          </a:prstGeom>
        </p:spPr>
      </p:pic>
    </p:spTree>
    <p:extLst>
      <p:ext uri="{BB962C8B-B14F-4D97-AF65-F5344CB8AC3E}">
        <p14:creationId xmlns:p14="http://schemas.microsoft.com/office/powerpoint/2010/main" val="11891103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96927"/>
            <a:ext cx="8378643"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CE7D0D"/>
                </a:solidFill>
              </a:rPr>
              <a:t>Bioinformatics: </a:t>
            </a:r>
            <a:r>
              <a:rPr lang="en-US" dirty="0" smtClean="0">
                <a:solidFill>
                  <a:srgbClr val="000000"/>
                </a:solidFill>
              </a:rPr>
              <a:t>Sequences!</a:t>
            </a:r>
            <a:endParaRPr lang="en-US" dirty="0">
              <a:solidFill>
                <a:srgbClr val="000000"/>
              </a:solidFill>
            </a:endParaRPr>
          </a:p>
        </p:txBody>
      </p:sp>
      <p:sp>
        <p:nvSpPr>
          <p:cNvPr id="3" name="TextBox 2"/>
          <p:cNvSpPr txBox="1"/>
          <p:nvPr/>
        </p:nvSpPr>
        <p:spPr>
          <a:xfrm>
            <a:off x="4513568" y="6611779"/>
            <a:ext cx="3339639" cy="400110"/>
          </a:xfrm>
          <a:prstGeom prst="rect">
            <a:avLst/>
          </a:prstGeom>
          <a:noFill/>
        </p:spPr>
        <p:txBody>
          <a:bodyPr wrap="none" rtlCol="0">
            <a:spAutoFit/>
          </a:bodyPr>
          <a:lstStyle/>
          <a:p>
            <a:r>
              <a:rPr lang="en-US" sz="1000" dirty="0" smtClean="0">
                <a:solidFill>
                  <a:srgbClr val="FA980E"/>
                </a:solidFill>
              </a:rPr>
              <a:t>Source</a:t>
            </a:r>
            <a:r>
              <a:rPr lang="en-US" sz="1000" dirty="0" smtClean="0">
                <a:solidFill>
                  <a:schemeClr val="bg1">
                    <a:lumMod val="75000"/>
                  </a:schemeClr>
                </a:solidFill>
              </a:rPr>
              <a:t>: </a:t>
            </a:r>
            <a:r>
              <a:rPr lang="en-US" sz="1000" dirty="0">
                <a:solidFill>
                  <a:schemeClr val="bg1">
                    <a:lumMod val="75000"/>
                  </a:schemeClr>
                </a:solidFill>
              </a:rPr>
              <a:t>https://</a:t>
            </a:r>
            <a:r>
              <a:rPr lang="en-US" sz="1000" dirty="0" err="1">
                <a:solidFill>
                  <a:schemeClr val="bg1">
                    <a:lumMod val="75000"/>
                  </a:schemeClr>
                </a:solidFill>
              </a:rPr>
              <a:t>www.mun.ca</a:t>
            </a:r>
            <a:r>
              <a:rPr lang="en-US" sz="1000" dirty="0">
                <a:solidFill>
                  <a:schemeClr val="bg1">
                    <a:lumMod val="75000"/>
                  </a:schemeClr>
                </a:solidFill>
              </a:rPr>
              <a:t>/biology/</a:t>
            </a:r>
            <a:r>
              <a:rPr lang="en-US" sz="1000" dirty="0" err="1">
                <a:solidFill>
                  <a:schemeClr val="bg1">
                    <a:lumMod val="75000"/>
                  </a:schemeClr>
                </a:solidFill>
              </a:rPr>
              <a:t>scarr</a:t>
            </a:r>
            <a:r>
              <a:rPr lang="en-US" sz="1000" dirty="0">
                <a:solidFill>
                  <a:schemeClr val="bg1">
                    <a:lumMod val="75000"/>
                  </a:schemeClr>
                </a:solidFill>
              </a:rPr>
              <a:t>/MGA2-03-11.jpg</a:t>
            </a:r>
          </a:p>
          <a:p>
            <a:endParaRPr lang="en-US" sz="1000" dirty="0">
              <a:solidFill>
                <a:schemeClr val="tx1">
                  <a:lumMod val="50000"/>
                  <a:lumOff val="50000"/>
                </a:schemeClr>
              </a:solidFill>
            </a:endParaRPr>
          </a:p>
        </p:txBody>
      </p:sp>
      <p:sp>
        <p:nvSpPr>
          <p:cNvPr id="5" name="TextBox 4"/>
          <p:cNvSpPr txBox="1"/>
          <p:nvPr/>
        </p:nvSpPr>
        <p:spPr>
          <a:xfrm>
            <a:off x="193883" y="1570129"/>
            <a:ext cx="5586573" cy="369332"/>
          </a:xfrm>
          <a:prstGeom prst="rect">
            <a:avLst/>
          </a:prstGeom>
          <a:noFill/>
        </p:spPr>
        <p:txBody>
          <a:bodyPr wrap="none" rtlCol="0">
            <a:spAutoFit/>
          </a:bodyPr>
          <a:lstStyle/>
          <a:p>
            <a:r>
              <a:rPr lang="en-US" dirty="0" smtClean="0"/>
              <a:t>Set 2 – an idealized TATA box </a:t>
            </a:r>
            <a:r>
              <a:rPr lang="en-US" dirty="0"/>
              <a:t> </a:t>
            </a:r>
            <a:r>
              <a:rPr lang="en-US" dirty="0" smtClean="0"/>
              <a:t>(here as an </a:t>
            </a:r>
            <a:r>
              <a:rPr lang="en-US" i="1" dirty="0" err="1" smtClean="0"/>
              <a:t>E.coli</a:t>
            </a:r>
            <a:r>
              <a:rPr lang="en-US" i="1" dirty="0" smtClean="0"/>
              <a:t> </a:t>
            </a:r>
            <a:r>
              <a:rPr lang="en-US" dirty="0" smtClean="0"/>
              <a:t>promoter) </a:t>
            </a:r>
            <a:endParaRPr lang="en-US" dirty="0"/>
          </a:p>
        </p:txBody>
      </p:sp>
      <p:pic>
        <p:nvPicPr>
          <p:cNvPr id="6" name="Picture 5"/>
          <p:cNvPicPr>
            <a:picLocks noChangeAspect="1"/>
          </p:cNvPicPr>
          <p:nvPr/>
        </p:nvPicPr>
        <p:blipFill>
          <a:blip r:embed="rId2"/>
          <a:stretch>
            <a:fillRect/>
          </a:stretch>
        </p:blipFill>
        <p:spPr>
          <a:xfrm>
            <a:off x="46436" y="1987528"/>
            <a:ext cx="9144000" cy="4624251"/>
          </a:xfrm>
          <a:prstGeom prst="rect">
            <a:avLst/>
          </a:prstGeom>
        </p:spPr>
      </p:pic>
    </p:spTree>
    <p:extLst>
      <p:ext uri="{BB962C8B-B14F-4D97-AF65-F5344CB8AC3E}">
        <p14:creationId xmlns:p14="http://schemas.microsoft.com/office/powerpoint/2010/main" val="483760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193005"/>
            <a:ext cx="9144000" cy="6297005"/>
          </a:xfrm>
          <a:prstGeom prst="rect">
            <a:avLst/>
          </a:prstGeom>
        </p:spPr>
        <p:txBody>
          <a:bodyPr>
            <a:normAutofit fontScale="5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4000" dirty="0">
              <a:solidFill>
                <a:srgbClr val="FF6600"/>
              </a:solidFill>
            </a:endParaRPr>
          </a:p>
          <a:p>
            <a:r>
              <a:rPr lang="is-IS" sz="4000" dirty="0" smtClean="0">
                <a:solidFill>
                  <a:srgbClr val="FF6600"/>
                </a:solidFill>
              </a:rPr>
              <a:t>…and your projects covered so much more:</a:t>
            </a:r>
          </a:p>
          <a:p>
            <a:endParaRPr lang="is-IS" sz="4000" dirty="0" smtClean="0">
              <a:solidFill>
                <a:srgbClr val="FF6600"/>
              </a:solidFill>
            </a:endParaRPr>
          </a:p>
          <a:p>
            <a:r>
              <a:rPr lang="is-IS" sz="4000" dirty="0" smtClean="0"/>
              <a:t>Machine Learning of SNPs for Eye Color</a:t>
            </a:r>
          </a:p>
          <a:p>
            <a:endParaRPr lang="is-IS" sz="4000" dirty="0" smtClean="0"/>
          </a:p>
          <a:p>
            <a:r>
              <a:rPr lang="is-IS" sz="4000" dirty="0" smtClean="0"/>
              <a:t>Antigenicity Predictions</a:t>
            </a:r>
          </a:p>
          <a:p>
            <a:endParaRPr lang="is-IS" sz="4000" dirty="0" smtClean="0"/>
          </a:p>
          <a:p>
            <a:r>
              <a:rPr lang="is-IS" sz="4000" dirty="0" smtClean="0"/>
              <a:t>Machine Learning for Heart Disease Severity</a:t>
            </a:r>
          </a:p>
          <a:p>
            <a:endParaRPr lang="is-IS" sz="4000" dirty="0" smtClean="0"/>
          </a:p>
          <a:p>
            <a:r>
              <a:rPr lang="is-IS" sz="4000" dirty="0" smtClean="0"/>
              <a:t>Searching for convergent evolution in echolocation genes</a:t>
            </a:r>
          </a:p>
          <a:p>
            <a:endParaRPr lang="is-IS" sz="4000" dirty="0" smtClean="0"/>
          </a:p>
          <a:p>
            <a:r>
              <a:rPr lang="is-IS" sz="4000" dirty="0" smtClean="0"/>
              <a:t>Evolution of genes involved potentially in sociability</a:t>
            </a:r>
          </a:p>
          <a:p>
            <a:endParaRPr lang="is-IS" sz="4000" dirty="0" smtClean="0"/>
          </a:p>
          <a:p>
            <a:r>
              <a:rPr lang="is-IS" sz="4000" dirty="0" smtClean="0"/>
              <a:t>New tools for characterizing codon usage &amp; detecting</a:t>
            </a:r>
          </a:p>
          <a:p>
            <a:r>
              <a:rPr lang="en-US" sz="4000" dirty="0"/>
              <a:t>g</a:t>
            </a:r>
            <a:r>
              <a:rPr lang="is-IS" sz="4000" dirty="0" smtClean="0"/>
              <a:t>ene transfer</a:t>
            </a:r>
          </a:p>
          <a:p>
            <a:endParaRPr lang="is-IS" sz="4000" dirty="0"/>
          </a:p>
          <a:p>
            <a:r>
              <a:rPr lang="is-IS" sz="4000" dirty="0" smtClean="0"/>
              <a:t>Distribution of Antibiotic Resistance Genes </a:t>
            </a:r>
          </a:p>
          <a:p>
            <a:endParaRPr lang="is-IS" sz="4000" dirty="0"/>
          </a:p>
          <a:p>
            <a:r>
              <a:rPr lang="is-IS" sz="4000" dirty="0" smtClean="0"/>
              <a:t>Phylogenetics of Kokanee Salmon Conservation</a:t>
            </a:r>
          </a:p>
          <a:p>
            <a:endParaRPr lang="is-IS" sz="4000" dirty="0"/>
          </a:p>
          <a:p>
            <a:r>
              <a:rPr lang="is-IS" sz="4000" dirty="0" smtClean="0"/>
              <a:t>Searching for Reservoirs an Emerging Deadly Fungal Pathogen in Historical Datasets</a:t>
            </a:r>
          </a:p>
          <a:p>
            <a:endParaRPr lang="en-US" sz="4000" dirty="0">
              <a:solidFill>
                <a:srgbClr val="FF6600"/>
              </a:solidFill>
            </a:endParaRPr>
          </a:p>
        </p:txBody>
      </p:sp>
      <p:sp>
        <p:nvSpPr>
          <p:cNvPr id="8" name="Rectangle 7"/>
          <p:cNvSpPr/>
          <p:nvPr/>
        </p:nvSpPr>
        <p:spPr>
          <a:xfrm>
            <a:off x="6006490" y="6614105"/>
            <a:ext cx="3137510" cy="261610"/>
          </a:xfrm>
          <a:prstGeom prst="rect">
            <a:avLst/>
          </a:prstGeom>
        </p:spPr>
        <p:txBody>
          <a:bodyPr wrap="none">
            <a:spAutoFit/>
          </a:bodyPr>
          <a:lstStyle/>
          <a:p>
            <a:r>
              <a:rPr lang="en-US" sz="1100" b="1" dirty="0" smtClean="0">
                <a:solidFill>
                  <a:srgbClr val="FF6600"/>
                </a:solidFill>
              </a:rPr>
              <a:t>Source: </a:t>
            </a:r>
            <a:r>
              <a:rPr lang="en-US" sz="1100" dirty="0" err="1" smtClean="0"/>
              <a:t>Koren</a:t>
            </a:r>
            <a:r>
              <a:rPr lang="en-US" sz="1100" dirty="0" smtClean="0"/>
              <a:t> </a:t>
            </a:r>
            <a:r>
              <a:rPr lang="en-US" sz="1100" i="1" dirty="0" smtClean="0"/>
              <a:t>et al.</a:t>
            </a:r>
            <a:r>
              <a:rPr lang="en-US" sz="1100" dirty="0" smtClean="0"/>
              <a:t>, </a:t>
            </a:r>
            <a:r>
              <a:rPr lang="en-US" sz="1100" dirty="0" err="1" smtClean="0"/>
              <a:t>PLoS</a:t>
            </a:r>
            <a:r>
              <a:rPr lang="en-US" sz="1100" dirty="0" smtClean="0"/>
              <a:t> Computational </a:t>
            </a:r>
            <a:r>
              <a:rPr lang="en-US" sz="1100" dirty="0" err="1" smtClean="0"/>
              <a:t>Biol</a:t>
            </a:r>
            <a:r>
              <a:rPr lang="en-US" sz="1100" dirty="0" smtClean="0"/>
              <a:t>, 2013</a:t>
            </a:r>
            <a:endParaRPr lang="en-US" sz="1100" dirty="0"/>
          </a:p>
        </p:txBody>
      </p:sp>
    </p:spTree>
    <p:extLst>
      <p:ext uri="{BB962C8B-B14F-4D97-AF65-F5344CB8AC3E}">
        <p14:creationId xmlns:p14="http://schemas.microsoft.com/office/powerpoint/2010/main" val="6925965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96927"/>
            <a:ext cx="91440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rgbClr val="FF6600"/>
                </a:solidFill>
              </a:rPr>
              <a:t>Polishing and Publishing</a:t>
            </a:r>
            <a:endParaRPr lang="en-US" sz="4000" dirty="0">
              <a:solidFill>
                <a:srgbClr val="FF6600"/>
              </a:solidFill>
            </a:endParaRPr>
          </a:p>
        </p:txBody>
      </p:sp>
      <p:sp>
        <p:nvSpPr>
          <p:cNvPr id="6" name="Subtitle 2"/>
          <p:cNvSpPr>
            <a:spLocks noGrp="1"/>
          </p:cNvSpPr>
          <p:nvPr>
            <p:ph type="subTitle" idx="1"/>
          </p:nvPr>
        </p:nvSpPr>
        <p:spPr>
          <a:xfrm>
            <a:off x="1371600" y="5862882"/>
            <a:ext cx="6400800" cy="802321"/>
          </a:xfrm>
        </p:spPr>
        <p:txBody>
          <a:bodyPr>
            <a:normAutofit/>
          </a:bodyPr>
          <a:lstStyle/>
          <a:p>
            <a:r>
              <a:rPr lang="en-US" dirty="0" smtClean="0"/>
              <a:t>Jesse Zaneveld</a:t>
            </a:r>
            <a:endParaRPr lang="en-US" dirty="0"/>
          </a:p>
        </p:txBody>
      </p:sp>
      <p:pic>
        <p:nvPicPr>
          <p:cNvPr id="7" name="Picture 6"/>
          <p:cNvPicPr>
            <a:picLocks noChangeAspect="1"/>
          </p:cNvPicPr>
          <p:nvPr/>
        </p:nvPicPr>
        <p:blipFill>
          <a:blip r:embed="rId3"/>
          <a:stretch>
            <a:fillRect/>
          </a:stretch>
        </p:blipFill>
        <p:spPr>
          <a:xfrm>
            <a:off x="1371600" y="525715"/>
            <a:ext cx="6096000" cy="6350000"/>
          </a:xfrm>
          <a:prstGeom prst="rect">
            <a:avLst/>
          </a:prstGeom>
        </p:spPr>
      </p:pic>
    </p:spTree>
    <p:extLst>
      <p:ext uri="{BB962C8B-B14F-4D97-AF65-F5344CB8AC3E}">
        <p14:creationId xmlns:p14="http://schemas.microsoft.com/office/powerpoint/2010/main" val="14605367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96927"/>
            <a:ext cx="91440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rgbClr val="FF6600"/>
                </a:solidFill>
              </a:rPr>
              <a:t>Polishing and Publishing</a:t>
            </a:r>
            <a:endParaRPr lang="en-US" sz="4000" dirty="0">
              <a:solidFill>
                <a:srgbClr val="FF6600"/>
              </a:solidFill>
            </a:endParaRPr>
          </a:p>
        </p:txBody>
      </p:sp>
      <p:sp>
        <p:nvSpPr>
          <p:cNvPr id="6" name="Subtitle 2"/>
          <p:cNvSpPr>
            <a:spLocks noGrp="1"/>
          </p:cNvSpPr>
          <p:nvPr>
            <p:ph type="subTitle" idx="1"/>
          </p:nvPr>
        </p:nvSpPr>
        <p:spPr>
          <a:xfrm>
            <a:off x="1371600" y="5862882"/>
            <a:ext cx="6400800" cy="802321"/>
          </a:xfrm>
        </p:spPr>
        <p:txBody>
          <a:bodyPr>
            <a:normAutofit/>
          </a:bodyPr>
          <a:lstStyle/>
          <a:p>
            <a:r>
              <a:rPr lang="en-US" dirty="0" smtClean="0"/>
              <a:t>Jesse Zaneveld</a:t>
            </a:r>
            <a:endParaRPr lang="en-US" dirty="0"/>
          </a:p>
        </p:txBody>
      </p:sp>
      <p:pic>
        <p:nvPicPr>
          <p:cNvPr id="7" name="Picture 6"/>
          <p:cNvPicPr>
            <a:picLocks noChangeAspect="1"/>
          </p:cNvPicPr>
          <p:nvPr/>
        </p:nvPicPr>
        <p:blipFill>
          <a:blip r:embed="rId3"/>
          <a:stretch>
            <a:fillRect/>
          </a:stretch>
        </p:blipFill>
        <p:spPr>
          <a:xfrm>
            <a:off x="1371600" y="525715"/>
            <a:ext cx="6096000" cy="6350000"/>
          </a:xfrm>
          <a:prstGeom prst="rect">
            <a:avLst/>
          </a:prstGeom>
        </p:spPr>
      </p:pic>
      <p:sp>
        <p:nvSpPr>
          <p:cNvPr id="2" name="Rectangle 1"/>
          <p:cNvSpPr/>
          <p:nvPr/>
        </p:nvSpPr>
        <p:spPr>
          <a:xfrm>
            <a:off x="1052623" y="525716"/>
            <a:ext cx="2147777" cy="2083670"/>
          </a:xfrm>
          <a:prstGeom prst="rect">
            <a:avLst/>
          </a:prstGeom>
          <a:solidFill>
            <a:srgbClr val="FA980E">
              <a:alpha val="1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9013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96927"/>
            <a:ext cx="91440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rgbClr val="FF6600"/>
                </a:solidFill>
              </a:rPr>
              <a:t>Polishing and Publishing</a:t>
            </a:r>
            <a:endParaRPr lang="en-US" sz="4000" dirty="0">
              <a:solidFill>
                <a:srgbClr val="FF6600"/>
              </a:solidFill>
            </a:endParaRPr>
          </a:p>
        </p:txBody>
      </p:sp>
      <p:sp>
        <p:nvSpPr>
          <p:cNvPr id="6" name="Subtitle 2"/>
          <p:cNvSpPr>
            <a:spLocks noGrp="1"/>
          </p:cNvSpPr>
          <p:nvPr>
            <p:ph type="subTitle" idx="1"/>
          </p:nvPr>
        </p:nvSpPr>
        <p:spPr>
          <a:xfrm>
            <a:off x="1371600" y="5862882"/>
            <a:ext cx="6400800" cy="802321"/>
          </a:xfrm>
        </p:spPr>
        <p:txBody>
          <a:bodyPr>
            <a:normAutofit/>
          </a:bodyPr>
          <a:lstStyle/>
          <a:p>
            <a:r>
              <a:rPr lang="en-US" dirty="0" smtClean="0"/>
              <a:t>Jesse Zaneveld</a:t>
            </a:r>
            <a:endParaRPr lang="en-US" dirty="0"/>
          </a:p>
        </p:txBody>
      </p:sp>
      <p:pic>
        <p:nvPicPr>
          <p:cNvPr id="7" name="Picture 6"/>
          <p:cNvPicPr>
            <a:picLocks noChangeAspect="1"/>
          </p:cNvPicPr>
          <p:nvPr/>
        </p:nvPicPr>
        <p:blipFill>
          <a:blip r:embed="rId3"/>
          <a:stretch>
            <a:fillRect/>
          </a:stretch>
        </p:blipFill>
        <p:spPr>
          <a:xfrm>
            <a:off x="1371600" y="525715"/>
            <a:ext cx="6096000" cy="6350000"/>
          </a:xfrm>
          <a:prstGeom prst="rect">
            <a:avLst/>
          </a:prstGeom>
        </p:spPr>
      </p:pic>
      <p:sp>
        <p:nvSpPr>
          <p:cNvPr id="2" name="Rectangle 1"/>
          <p:cNvSpPr/>
          <p:nvPr/>
        </p:nvSpPr>
        <p:spPr>
          <a:xfrm>
            <a:off x="1052623" y="525715"/>
            <a:ext cx="2147777" cy="4380821"/>
          </a:xfrm>
          <a:prstGeom prst="rect">
            <a:avLst/>
          </a:prstGeom>
          <a:solidFill>
            <a:srgbClr val="FA980E">
              <a:alpha val="1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V="1">
            <a:off x="1750741" y="2609385"/>
            <a:ext cx="11152" cy="568713"/>
          </a:xfrm>
          <a:prstGeom prst="straightConnector1">
            <a:avLst/>
          </a:prstGeom>
          <a:ln w="698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5873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96927"/>
            <a:ext cx="91440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rgbClr val="FF6600"/>
                </a:solidFill>
              </a:rPr>
              <a:t>Polishing and Publishing</a:t>
            </a:r>
            <a:endParaRPr lang="en-US" sz="4000" dirty="0">
              <a:solidFill>
                <a:srgbClr val="FF6600"/>
              </a:solidFill>
            </a:endParaRPr>
          </a:p>
        </p:txBody>
      </p:sp>
      <p:sp>
        <p:nvSpPr>
          <p:cNvPr id="5" name="TextBox 4"/>
          <p:cNvSpPr txBox="1"/>
          <p:nvPr/>
        </p:nvSpPr>
        <p:spPr>
          <a:xfrm>
            <a:off x="869795" y="638085"/>
            <a:ext cx="7679731" cy="1754326"/>
          </a:xfrm>
          <a:prstGeom prst="rect">
            <a:avLst/>
          </a:prstGeom>
          <a:noFill/>
        </p:spPr>
        <p:txBody>
          <a:bodyPr wrap="none" rtlCol="0">
            <a:spAutoFit/>
          </a:bodyPr>
          <a:lstStyle/>
          <a:p>
            <a:r>
              <a:rPr lang="en-US" b="1" dirty="0" smtClean="0"/>
              <a:t>Publishing Toolkit.  </a:t>
            </a:r>
            <a:r>
              <a:rPr lang="en-US" dirty="0" smtClean="0"/>
              <a:t>I’ve put together reference materials for putting </a:t>
            </a:r>
          </a:p>
          <a:p>
            <a:r>
              <a:rPr lang="en-US" dirty="0" smtClean="0"/>
              <a:t>Together a first paper in the Canvas folder for today’s lecture.  </a:t>
            </a:r>
            <a:endParaRPr lang="en-US" dirty="0"/>
          </a:p>
          <a:p>
            <a:endParaRPr lang="en-US" dirty="0" smtClean="0"/>
          </a:p>
          <a:p>
            <a:r>
              <a:rPr lang="en-US" dirty="0" smtClean="0"/>
              <a:t>I recommend </a:t>
            </a:r>
            <a:r>
              <a:rPr lang="en-US" b="1" dirty="0" smtClean="0"/>
              <a:t>downloading and saving for future reference</a:t>
            </a:r>
            <a:r>
              <a:rPr lang="en-US" dirty="0" smtClean="0"/>
              <a:t>, since the examples </a:t>
            </a:r>
          </a:p>
          <a:p>
            <a:r>
              <a:rPr lang="en-US" dirty="0" smtClean="0"/>
              <a:t>in the packet will let you modify from a working example rather than having to</a:t>
            </a:r>
          </a:p>
          <a:p>
            <a:r>
              <a:rPr lang="en-US" dirty="0" smtClean="0"/>
              <a:t>start from scratch.</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0" y="2345164"/>
            <a:ext cx="8699500" cy="4241800"/>
          </a:xfrm>
          <a:prstGeom prst="rect">
            <a:avLst/>
          </a:prstGeom>
        </p:spPr>
      </p:pic>
    </p:spTree>
    <p:extLst>
      <p:ext uri="{BB962C8B-B14F-4D97-AF65-F5344CB8AC3E}">
        <p14:creationId xmlns:p14="http://schemas.microsoft.com/office/powerpoint/2010/main" val="2761167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900" y="517492"/>
            <a:ext cx="6638383" cy="6340507"/>
          </a:xfrm>
          <a:prstGeom prst="rect">
            <a:avLst/>
          </a:prstGeom>
        </p:spPr>
      </p:pic>
      <p:sp>
        <p:nvSpPr>
          <p:cNvPr id="8" name="TextBox 7"/>
          <p:cNvSpPr txBox="1"/>
          <p:nvPr/>
        </p:nvSpPr>
        <p:spPr>
          <a:xfrm>
            <a:off x="3255379" y="89210"/>
            <a:ext cx="2544030" cy="276999"/>
          </a:xfrm>
          <a:prstGeom prst="rect">
            <a:avLst/>
          </a:prstGeom>
          <a:noFill/>
        </p:spPr>
        <p:txBody>
          <a:bodyPr wrap="none" rtlCol="0">
            <a:spAutoFit/>
          </a:bodyPr>
          <a:lstStyle/>
          <a:p>
            <a:r>
              <a:rPr lang="en-US" sz="1200" smtClean="0">
                <a:solidFill>
                  <a:srgbClr val="FA980E"/>
                </a:solidFill>
              </a:rPr>
              <a:t>EXAMPLE SUPPLEMENTARY DATA FILE</a:t>
            </a:r>
            <a:endParaRPr lang="en-US" sz="1200" dirty="0">
              <a:solidFill>
                <a:srgbClr val="FA980E"/>
              </a:solidFill>
            </a:endParaRPr>
          </a:p>
        </p:txBody>
      </p:sp>
      <p:sp>
        <p:nvSpPr>
          <p:cNvPr id="10" name="TextBox 9"/>
          <p:cNvSpPr txBox="1"/>
          <p:nvPr/>
        </p:nvSpPr>
        <p:spPr>
          <a:xfrm>
            <a:off x="7756754" y="2761785"/>
            <a:ext cx="1168333" cy="461665"/>
          </a:xfrm>
          <a:prstGeom prst="rect">
            <a:avLst/>
          </a:prstGeom>
          <a:noFill/>
        </p:spPr>
        <p:txBody>
          <a:bodyPr wrap="none" rtlCol="0">
            <a:spAutoFit/>
          </a:bodyPr>
          <a:lstStyle/>
          <a:p>
            <a:r>
              <a:rPr lang="en-US" sz="1200" smtClean="0">
                <a:solidFill>
                  <a:srgbClr val="FA980E"/>
                </a:solidFill>
              </a:rPr>
              <a:t>SUMMARY and </a:t>
            </a:r>
          </a:p>
          <a:p>
            <a:r>
              <a:rPr lang="en-US" sz="1200" dirty="0" smtClean="0">
                <a:solidFill>
                  <a:srgbClr val="FA980E"/>
                </a:solidFill>
              </a:rPr>
              <a:t>EXPLANATION</a:t>
            </a:r>
            <a:endParaRPr lang="en-US" sz="1200" dirty="0">
              <a:solidFill>
                <a:srgbClr val="FA980E"/>
              </a:solidFill>
            </a:endParaRPr>
          </a:p>
        </p:txBody>
      </p:sp>
      <p:sp>
        <p:nvSpPr>
          <p:cNvPr id="11" name="TextBox 10"/>
          <p:cNvSpPr txBox="1"/>
          <p:nvPr/>
        </p:nvSpPr>
        <p:spPr>
          <a:xfrm>
            <a:off x="7616283" y="4230029"/>
            <a:ext cx="1600438" cy="1938992"/>
          </a:xfrm>
          <a:prstGeom prst="rect">
            <a:avLst/>
          </a:prstGeom>
          <a:noFill/>
        </p:spPr>
        <p:txBody>
          <a:bodyPr wrap="none" rtlCol="0">
            <a:spAutoFit/>
          </a:bodyPr>
          <a:lstStyle/>
          <a:p>
            <a:r>
              <a:rPr lang="en-US" sz="1200" dirty="0" smtClean="0">
                <a:solidFill>
                  <a:srgbClr val="FA980E"/>
                </a:solidFill>
              </a:rPr>
              <a:t>Keep data in </a:t>
            </a:r>
          </a:p>
          <a:p>
            <a:r>
              <a:rPr lang="en-US" sz="1200" dirty="0" smtClean="0">
                <a:solidFill>
                  <a:srgbClr val="FA980E"/>
                </a:solidFill>
              </a:rPr>
              <a:t>a format that can be</a:t>
            </a:r>
          </a:p>
          <a:p>
            <a:r>
              <a:rPr lang="en-US" sz="1200" dirty="0" smtClean="0">
                <a:solidFill>
                  <a:srgbClr val="FA980E"/>
                </a:solidFill>
              </a:rPr>
              <a:t>easily converted to</a:t>
            </a:r>
          </a:p>
          <a:p>
            <a:r>
              <a:rPr lang="en-US" sz="1200" dirty="0" smtClean="0">
                <a:solidFill>
                  <a:srgbClr val="FA980E"/>
                </a:solidFill>
              </a:rPr>
              <a:t>Machine-readable</a:t>
            </a:r>
          </a:p>
          <a:p>
            <a:r>
              <a:rPr lang="en-US" sz="1200" dirty="0" smtClean="0">
                <a:solidFill>
                  <a:srgbClr val="FA980E"/>
                </a:solidFill>
              </a:rPr>
              <a:t>With one copy/paste</a:t>
            </a:r>
          </a:p>
          <a:p>
            <a:endParaRPr lang="en-US" sz="1200" dirty="0">
              <a:solidFill>
                <a:srgbClr val="FA980E"/>
              </a:solidFill>
            </a:endParaRPr>
          </a:p>
          <a:p>
            <a:r>
              <a:rPr lang="en-US" sz="1200" dirty="0" smtClean="0">
                <a:solidFill>
                  <a:srgbClr val="FA980E"/>
                </a:solidFill>
              </a:rPr>
              <a:t>(beyond that its OK</a:t>
            </a:r>
          </a:p>
          <a:p>
            <a:r>
              <a:rPr lang="en-US" sz="1200" dirty="0">
                <a:solidFill>
                  <a:srgbClr val="FA980E"/>
                </a:solidFill>
              </a:rPr>
              <a:t>t</a:t>
            </a:r>
            <a:r>
              <a:rPr lang="en-US" sz="1200" dirty="0" smtClean="0">
                <a:solidFill>
                  <a:srgbClr val="FA980E"/>
                </a:solidFill>
              </a:rPr>
              <a:t>o mark up for human-</a:t>
            </a:r>
          </a:p>
          <a:p>
            <a:r>
              <a:rPr lang="en-US" sz="1200" dirty="0" smtClean="0">
                <a:solidFill>
                  <a:srgbClr val="FA980E"/>
                </a:solidFill>
              </a:rPr>
              <a:t>readability with </a:t>
            </a:r>
          </a:p>
          <a:p>
            <a:r>
              <a:rPr lang="en-US" sz="1200" dirty="0" smtClean="0">
                <a:solidFill>
                  <a:srgbClr val="FA980E"/>
                </a:solidFill>
              </a:rPr>
              <a:t>shading, </a:t>
            </a:r>
            <a:r>
              <a:rPr lang="en-US" sz="1200" dirty="0" err="1" smtClean="0">
                <a:solidFill>
                  <a:srgbClr val="FA980E"/>
                </a:solidFill>
              </a:rPr>
              <a:t>etc</a:t>
            </a:r>
            <a:r>
              <a:rPr lang="en-US" sz="1200" dirty="0" smtClean="0">
                <a:solidFill>
                  <a:srgbClr val="FA980E"/>
                </a:solidFill>
              </a:rPr>
              <a:t>)</a:t>
            </a:r>
          </a:p>
        </p:txBody>
      </p:sp>
    </p:spTree>
    <p:extLst>
      <p:ext uri="{BB962C8B-B14F-4D97-AF65-F5344CB8AC3E}">
        <p14:creationId xmlns:p14="http://schemas.microsoft.com/office/powerpoint/2010/main" val="5093525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100" y="0"/>
            <a:ext cx="5492635" cy="6858000"/>
          </a:xfrm>
          <a:prstGeom prst="rect">
            <a:avLst/>
          </a:prstGeom>
        </p:spPr>
      </p:pic>
      <p:sp>
        <p:nvSpPr>
          <p:cNvPr id="4" name="Up Arrow 3"/>
          <p:cNvSpPr/>
          <p:nvPr/>
        </p:nvSpPr>
        <p:spPr>
          <a:xfrm>
            <a:off x="156117" y="825191"/>
            <a:ext cx="1137424" cy="4716966"/>
          </a:xfrm>
          <a:prstGeom prst="upArrow">
            <a:avLst/>
          </a:prstGeom>
          <a:gradFill>
            <a:gsLst>
              <a:gs pos="0">
                <a:schemeClr val="accent6">
                  <a:lumMod val="50000"/>
                </a:schemeClr>
              </a:gs>
              <a:gs pos="100000">
                <a:schemeClr val="accent6">
                  <a:lumMod val="20000"/>
                  <a:lumOff val="80000"/>
                </a:schemeClr>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56117" y="5542157"/>
            <a:ext cx="1255472" cy="584775"/>
          </a:xfrm>
          <a:prstGeom prst="rect">
            <a:avLst/>
          </a:prstGeom>
          <a:noFill/>
        </p:spPr>
        <p:txBody>
          <a:bodyPr wrap="none" rtlCol="0">
            <a:spAutoFit/>
          </a:bodyPr>
          <a:lstStyle/>
          <a:p>
            <a:r>
              <a:rPr lang="en-US" sz="3200" dirty="0" smtClean="0"/>
              <a:t>Writer</a:t>
            </a:r>
            <a:endParaRPr lang="en-US" sz="3200" dirty="0"/>
          </a:p>
        </p:txBody>
      </p:sp>
    </p:spTree>
    <p:extLst>
      <p:ext uri="{BB962C8B-B14F-4D97-AF65-F5344CB8AC3E}">
        <p14:creationId xmlns:p14="http://schemas.microsoft.com/office/powerpoint/2010/main" val="17677726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100" y="0"/>
            <a:ext cx="5492635" cy="6858000"/>
          </a:xfrm>
          <a:prstGeom prst="rect">
            <a:avLst/>
          </a:prstGeom>
        </p:spPr>
      </p:pic>
      <p:sp>
        <p:nvSpPr>
          <p:cNvPr id="4" name="Up Arrow 3"/>
          <p:cNvSpPr/>
          <p:nvPr/>
        </p:nvSpPr>
        <p:spPr>
          <a:xfrm>
            <a:off x="156117" y="825191"/>
            <a:ext cx="1137424" cy="4716966"/>
          </a:xfrm>
          <a:prstGeom prst="upArrow">
            <a:avLst/>
          </a:prstGeom>
          <a:gradFill>
            <a:gsLst>
              <a:gs pos="0">
                <a:schemeClr val="accent6">
                  <a:lumMod val="50000"/>
                </a:schemeClr>
              </a:gs>
              <a:gs pos="100000">
                <a:schemeClr val="accent6">
                  <a:lumMod val="20000"/>
                  <a:lumOff val="80000"/>
                </a:schemeClr>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56117" y="5542157"/>
            <a:ext cx="1255472" cy="584775"/>
          </a:xfrm>
          <a:prstGeom prst="rect">
            <a:avLst/>
          </a:prstGeom>
          <a:noFill/>
        </p:spPr>
        <p:txBody>
          <a:bodyPr wrap="none" rtlCol="0">
            <a:spAutoFit/>
          </a:bodyPr>
          <a:lstStyle/>
          <a:p>
            <a:r>
              <a:rPr lang="en-US" sz="3200" dirty="0" smtClean="0"/>
              <a:t>Writer</a:t>
            </a:r>
            <a:endParaRPr lang="en-US" sz="3200" dirty="0"/>
          </a:p>
        </p:txBody>
      </p:sp>
      <p:sp>
        <p:nvSpPr>
          <p:cNvPr id="7" name="Up Arrow 6"/>
          <p:cNvSpPr/>
          <p:nvPr/>
        </p:nvSpPr>
        <p:spPr>
          <a:xfrm rot="10800000">
            <a:off x="7671909" y="825191"/>
            <a:ext cx="1137424" cy="4716966"/>
          </a:xfrm>
          <a:prstGeom prst="upArrow">
            <a:avLst/>
          </a:prstGeom>
          <a:gradFill>
            <a:gsLst>
              <a:gs pos="0">
                <a:schemeClr val="accent6">
                  <a:lumMod val="50000"/>
                </a:schemeClr>
              </a:gs>
              <a:gs pos="100000">
                <a:schemeClr val="accent6">
                  <a:lumMod val="20000"/>
                  <a:lumOff val="80000"/>
                </a:schemeClr>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7553861" y="133815"/>
            <a:ext cx="1363900" cy="584775"/>
          </a:xfrm>
          <a:prstGeom prst="rect">
            <a:avLst/>
          </a:prstGeom>
          <a:noFill/>
        </p:spPr>
        <p:txBody>
          <a:bodyPr wrap="none" rtlCol="0">
            <a:spAutoFit/>
          </a:bodyPr>
          <a:lstStyle/>
          <a:p>
            <a:r>
              <a:rPr lang="en-US" sz="3200" dirty="0" smtClean="0"/>
              <a:t>Reader</a:t>
            </a:r>
            <a:endParaRPr lang="en-US" sz="3200" dirty="0"/>
          </a:p>
        </p:txBody>
      </p:sp>
    </p:spTree>
    <p:extLst>
      <p:ext uri="{BB962C8B-B14F-4D97-AF65-F5344CB8AC3E}">
        <p14:creationId xmlns:p14="http://schemas.microsoft.com/office/powerpoint/2010/main" val="34276294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96927"/>
            <a:ext cx="91440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rgbClr val="FF6600"/>
                </a:solidFill>
              </a:rPr>
              <a:t>Polishing and Publishing</a:t>
            </a:r>
            <a:endParaRPr lang="en-US" sz="4000" dirty="0">
              <a:solidFill>
                <a:srgbClr val="FF6600"/>
              </a:solidFill>
            </a:endParaRPr>
          </a:p>
        </p:txBody>
      </p:sp>
      <p:sp>
        <p:nvSpPr>
          <p:cNvPr id="6" name="Subtitle 2"/>
          <p:cNvSpPr>
            <a:spLocks noGrp="1"/>
          </p:cNvSpPr>
          <p:nvPr>
            <p:ph type="subTitle" idx="1"/>
          </p:nvPr>
        </p:nvSpPr>
        <p:spPr>
          <a:xfrm>
            <a:off x="1371600" y="5862882"/>
            <a:ext cx="6400800" cy="802321"/>
          </a:xfrm>
        </p:spPr>
        <p:txBody>
          <a:bodyPr>
            <a:normAutofit/>
          </a:bodyPr>
          <a:lstStyle/>
          <a:p>
            <a:r>
              <a:rPr lang="en-US" dirty="0" smtClean="0"/>
              <a:t>Jesse Zaneveld</a:t>
            </a:r>
            <a:endParaRPr lang="en-US" dirty="0"/>
          </a:p>
        </p:txBody>
      </p:sp>
      <p:pic>
        <p:nvPicPr>
          <p:cNvPr id="7" name="Picture 6"/>
          <p:cNvPicPr>
            <a:picLocks noChangeAspect="1"/>
          </p:cNvPicPr>
          <p:nvPr/>
        </p:nvPicPr>
        <p:blipFill>
          <a:blip r:embed="rId3"/>
          <a:stretch>
            <a:fillRect/>
          </a:stretch>
        </p:blipFill>
        <p:spPr>
          <a:xfrm>
            <a:off x="1371600" y="525715"/>
            <a:ext cx="6096000" cy="6350000"/>
          </a:xfrm>
          <a:prstGeom prst="rect">
            <a:avLst/>
          </a:prstGeom>
        </p:spPr>
      </p:pic>
      <p:sp>
        <p:nvSpPr>
          <p:cNvPr id="2" name="Rectangle 1"/>
          <p:cNvSpPr/>
          <p:nvPr/>
        </p:nvSpPr>
        <p:spPr>
          <a:xfrm>
            <a:off x="1052623" y="2776654"/>
            <a:ext cx="6719777" cy="4081346"/>
          </a:xfrm>
          <a:prstGeom prst="rect">
            <a:avLst/>
          </a:prstGeom>
          <a:solidFill>
            <a:srgbClr val="FA980E">
              <a:alpha val="1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V="1">
            <a:off x="1750741" y="2609385"/>
            <a:ext cx="11152" cy="568713"/>
          </a:xfrm>
          <a:prstGeom prst="straightConnector1">
            <a:avLst/>
          </a:prstGeom>
          <a:ln w="698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97798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532685" y="6614105"/>
            <a:ext cx="4611315" cy="261610"/>
          </a:xfrm>
          <a:prstGeom prst="rect">
            <a:avLst/>
          </a:prstGeom>
        </p:spPr>
        <p:txBody>
          <a:bodyPr wrap="none">
            <a:spAutoFit/>
          </a:bodyPr>
          <a:lstStyle/>
          <a:p>
            <a:r>
              <a:rPr lang="en-US" sz="1100" b="1" dirty="0">
                <a:solidFill>
                  <a:srgbClr val="FF6600"/>
                </a:solidFill>
              </a:rPr>
              <a:t>Source: </a:t>
            </a:r>
            <a:r>
              <a:rPr lang="en-US" sz="1100" b="1" dirty="0">
                <a:solidFill>
                  <a:srgbClr val="000000"/>
                </a:solidFill>
              </a:rPr>
              <a:t>http://</a:t>
            </a:r>
            <a:r>
              <a:rPr lang="en-US" sz="1100" b="1" dirty="0" err="1">
                <a:solidFill>
                  <a:srgbClr val="000000"/>
                </a:solidFill>
              </a:rPr>
              <a:t>www.ijasrjournal.org</a:t>
            </a:r>
            <a:r>
              <a:rPr lang="en-US" sz="1100" b="1" dirty="0">
                <a:solidFill>
                  <a:srgbClr val="000000"/>
                </a:solidFill>
              </a:rPr>
              <a:t>/</a:t>
            </a:r>
            <a:r>
              <a:rPr lang="en-US" sz="1100" b="1" dirty="0" err="1">
                <a:solidFill>
                  <a:srgbClr val="000000"/>
                </a:solidFill>
              </a:rPr>
              <a:t>wp</a:t>
            </a:r>
            <a:r>
              <a:rPr lang="en-US" sz="1100" b="1" dirty="0">
                <a:solidFill>
                  <a:srgbClr val="000000"/>
                </a:solidFill>
              </a:rPr>
              <a:t>-content/uploads/2014/04/111.jpg</a:t>
            </a:r>
            <a:endParaRPr lang="en-US" sz="1100" dirty="0">
              <a:solidFill>
                <a:srgbClr val="000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0"/>
            <a:ext cx="8815964" cy="6858000"/>
          </a:xfrm>
          <a:prstGeom prst="rect">
            <a:avLst/>
          </a:prstGeom>
        </p:spPr>
      </p:pic>
      <p:sp>
        <p:nvSpPr>
          <p:cNvPr id="4" name="TextBox 3"/>
          <p:cNvSpPr txBox="1"/>
          <p:nvPr/>
        </p:nvSpPr>
        <p:spPr>
          <a:xfrm>
            <a:off x="3902149" y="0"/>
            <a:ext cx="1728871" cy="276999"/>
          </a:xfrm>
          <a:prstGeom prst="rect">
            <a:avLst/>
          </a:prstGeom>
          <a:noFill/>
        </p:spPr>
        <p:txBody>
          <a:bodyPr wrap="none" rtlCol="0">
            <a:spAutoFit/>
          </a:bodyPr>
          <a:lstStyle/>
          <a:p>
            <a:r>
              <a:rPr lang="en-US" sz="1200" dirty="0" smtClean="0">
                <a:solidFill>
                  <a:srgbClr val="FA980E"/>
                </a:solidFill>
              </a:rPr>
              <a:t>EXAMPLE COVER LETTER</a:t>
            </a:r>
            <a:endParaRPr lang="en-US" sz="1200" dirty="0">
              <a:solidFill>
                <a:srgbClr val="FA980E"/>
              </a:solidFill>
            </a:endParaRPr>
          </a:p>
        </p:txBody>
      </p:sp>
    </p:spTree>
    <p:extLst>
      <p:ext uri="{BB962C8B-B14F-4D97-AF65-F5344CB8AC3E}">
        <p14:creationId xmlns:p14="http://schemas.microsoft.com/office/powerpoint/2010/main" val="1086436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51689" y="-2"/>
            <a:ext cx="10303100" cy="6858002"/>
          </a:xfrm>
          <a:prstGeom prst="rect">
            <a:avLst/>
          </a:prstGeom>
        </p:spPr>
      </p:pic>
      <p:sp>
        <p:nvSpPr>
          <p:cNvPr id="6" name="TextBox 5"/>
          <p:cNvSpPr txBox="1"/>
          <p:nvPr/>
        </p:nvSpPr>
        <p:spPr>
          <a:xfrm>
            <a:off x="829340" y="4869712"/>
            <a:ext cx="7020383" cy="1077218"/>
          </a:xfrm>
          <a:prstGeom prst="rect">
            <a:avLst/>
          </a:prstGeom>
          <a:noFill/>
        </p:spPr>
        <p:txBody>
          <a:bodyPr wrap="none" rtlCol="0">
            <a:spAutoFit/>
          </a:bodyPr>
          <a:lstStyle/>
          <a:p>
            <a:r>
              <a:rPr lang="en-US" sz="3200" dirty="0" err="1" smtClean="0">
                <a:solidFill>
                  <a:srgbClr val="FA980E"/>
                </a:solidFill>
                <a:latin typeface="Chalkduster" charset="0"/>
                <a:ea typeface="Chalkduster" charset="0"/>
                <a:cs typeface="Chalkduster" charset="0"/>
              </a:rPr>
              <a:t>Commandline</a:t>
            </a:r>
            <a:r>
              <a:rPr lang="en-US" sz="3200" dirty="0" smtClean="0">
                <a:solidFill>
                  <a:srgbClr val="FA980E"/>
                </a:solidFill>
                <a:latin typeface="Chalkduster" charset="0"/>
                <a:ea typeface="Chalkduster" charset="0"/>
                <a:cs typeface="Chalkduster" charset="0"/>
              </a:rPr>
              <a:t> Treasure Hunt!</a:t>
            </a:r>
          </a:p>
          <a:p>
            <a:endParaRPr lang="en-US" sz="3200" dirty="0" smtClean="0">
              <a:solidFill>
                <a:srgbClr val="FA980E"/>
              </a:solidFill>
              <a:latin typeface="Chalkduster" charset="0"/>
              <a:ea typeface="Chalkduster" charset="0"/>
              <a:cs typeface="Chalkduster" charset="0"/>
            </a:endParaRPr>
          </a:p>
        </p:txBody>
      </p:sp>
    </p:spTree>
    <p:extLst>
      <p:ext uri="{BB962C8B-B14F-4D97-AF65-F5344CB8AC3E}">
        <p14:creationId xmlns:p14="http://schemas.microsoft.com/office/powerpoint/2010/main" val="21160175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532685" y="6614105"/>
            <a:ext cx="4611315" cy="261610"/>
          </a:xfrm>
          <a:prstGeom prst="rect">
            <a:avLst/>
          </a:prstGeom>
        </p:spPr>
        <p:txBody>
          <a:bodyPr wrap="none">
            <a:spAutoFit/>
          </a:bodyPr>
          <a:lstStyle/>
          <a:p>
            <a:r>
              <a:rPr lang="en-US" sz="1100" b="1" dirty="0">
                <a:solidFill>
                  <a:srgbClr val="FF6600"/>
                </a:solidFill>
              </a:rPr>
              <a:t>Source: </a:t>
            </a:r>
            <a:r>
              <a:rPr lang="en-US" sz="1100" b="1" dirty="0">
                <a:solidFill>
                  <a:srgbClr val="000000"/>
                </a:solidFill>
              </a:rPr>
              <a:t>http://</a:t>
            </a:r>
            <a:r>
              <a:rPr lang="en-US" sz="1100" b="1" dirty="0" err="1">
                <a:solidFill>
                  <a:srgbClr val="000000"/>
                </a:solidFill>
              </a:rPr>
              <a:t>www.ijasrjournal.org</a:t>
            </a:r>
            <a:r>
              <a:rPr lang="en-US" sz="1100" b="1" dirty="0">
                <a:solidFill>
                  <a:srgbClr val="000000"/>
                </a:solidFill>
              </a:rPr>
              <a:t>/</a:t>
            </a:r>
            <a:r>
              <a:rPr lang="en-US" sz="1100" b="1" dirty="0" err="1">
                <a:solidFill>
                  <a:srgbClr val="000000"/>
                </a:solidFill>
              </a:rPr>
              <a:t>wp</a:t>
            </a:r>
            <a:r>
              <a:rPr lang="en-US" sz="1100" b="1" dirty="0">
                <a:solidFill>
                  <a:srgbClr val="000000"/>
                </a:solidFill>
              </a:rPr>
              <a:t>-content/uploads/2014/04/111.jpg</a:t>
            </a:r>
            <a:endParaRPr lang="en-US" sz="1100" dirty="0">
              <a:solidFill>
                <a:srgbClr val="00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298" y="491657"/>
            <a:ext cx="7422116" cy="6384058"/>
          </a:xfrm>
          <a:prstGeom prst="rect">
            <a:avLst/>
          </a:prstGeom>
        </p:spPr>
      </p:pic>
      <p:sp>
        <p:nvSpPr>
          <p:cNvPr id="7" name="TextBox 6"/>
          <p:cNvSpPr txBox="1"/>
          <p:nvPr/>
        </p:nvSpPr>
        <p:spPr>
          <a:xfrm>
            <a:off x="3668249" y="0"/>
            <a:ext cx="1728871" cy="276999"/>
          </a:xfrm>
          <a:prstGeom prst="rect">
            <a:avLst/>
          </a:prstGeom>
          <a:noFill/>
        </p:spPr>
        <p:txBody>
          <a:bodyPr wrap="none" rtlCol="0">
            <a:spAutoFit/>
          </a:bodyPr>
          <a:lstStyle/>
          <a:p>
            <a:r>
              <a:rPr lang="en-US" sz="1200" dirty="0" smtClean="0">
                <a:solidFill>
                  <a:srgbClr val="FA980E"/>
                </a:solidFill>
              </a:rPr>
              <a:t>EXAMPLE COVER LETTER</a:t>
            </a:r>
            <a:endParaRPr lang="en-US" sz="1200" dirty="0">
              <a:solidFill>
                <a:srgbClr val="FA980E"/>
              </a:solidFill>
            </a:endParaRPr>
          </a:p>
        </p:txBody>
      </p:sp>
    </p:spTree>
    <p:extLst>
      <p:ext uri="{BB962C8B-B14F-4D97-AF65-F5344CB8AC3E}">
        <p14:creationId xmlns:p14="http://schemas.microsoft.com/office/powerpoint/2010/main" val="8917130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68249" y="0"/>
            <a:ext cx="1510863" cy="276999"/>
          </a:xfrm>
          <a:prstGeom prst="rect">
            <a:avLst/>
          </a:prstGeom>
          <a:noFill/>
        </p:spPr>
        <p:txBody>
          <a:bodyPr wrap="none" rtlCol="0">
            <a:spAutoFit/>
          </a:bodyPr>
          <a:lstStyle/>
          <a:p>
            <a:r>
              <a:rPr lang="en-US" sz="1200" dirty="0" smtClean="0">
                <a:solidFill>
                  <a:srgbClr val="FA980E"/>
                </a:solidFill>
              </a:rPr>
              <a:t>EXAMPLE TITLE PAGE</a:t>
            </a:r>
            <a:endParaRPr lang="en-US" sz="1200" dirty="0">
              <a:solidFill>
                <a:srgbClr val="FA980E"/>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15"/>
            <a:ext cx="6038431" cy="6858000"/>
          </a:xfrm>
          <a:prstGeom prst="rect">
            <a:avLst/>
          </a:prstGeom>
        </p:spPr>
      </p:pic>
    </p:spTree>
    <p:extLst>
      <p:ext uri="{BB962C8B-B14F-4D97-AF65-F5344CB8AC3E}">
        <p14:creationId xmlns:p14="http://schemas.microsoft.com/office/powerpoint/2010/main" val="11124601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68249" y="0"/>
            <a:ext cx="1510863" cy="276999"/>
          </a:xfrm>
          <a:prstGeom prst="rect">
            <a:avLst/>
          </a:prstGeom>
          <a:noFill/>
        </p:spPr>
        <p:txBody>
          <a:bodyPr wrap="none" rtlCol="0">
            <a:spAutoFit/>
          </a:bodyPr>
          <a:lstStyle/>
          <a:p>
            <a:r>
              <a:rPr lang="en-US" sz="1200" dirty="0" smtClean="0">
                <a:solidFill>
                  <a:srgbClr val="FA980E"/>
                </a:solidFill>
              </a:rPr>
              <a:t>EXAMPLE TITLE PAGE</a:t>
            </a:r>
            <a:endParaRPr lang="en-US" sz="1200" dirty="0">
              <a:solidFill>
                <a:srgbClr val="FA980E"/>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9" y="717084"/>
            <a:ext cx="8631918" cy="3966427"/>
          </a:xfrm>
          <a:prstGeom prst="rect">
            <a:avLst/>
          </a:prstGeom>
        </p:spPr>
      </p:pic>
    </p:spTree>
    <p:extLst>
      <p:ext uri="{BB962C8B-B14F-4D97-AF65-F5344CB8AC3E}">
        <p14:creationId xmlns:p14="http://schemas.microsoft.com/office/powerpoint/2010/main" val="5777649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68249" y="0"/>
            <a:ext cx="1510863" cy="276999"/>
          </a:xfrm>
          <a:prstGeom prst="rect">
            <a:avLst/>
          </a:prstGeom>
          <a:noFill/>
        </p:spPr>
        <p:txBody>
          <a:bodyPr wrap="none" rtlCol="0">
            <a:spAutoFit/>
          </a:bodyPr>
          <a:lstStyle/>
          <a:p>
            <a:r>
              <a:rPr lang="en-US" sz="1200" dirty="0" smtClean="0">
                <a:solidFill>
                  <a:srgbClr val="FA980E"/>
                </a:solidFill>
              </a:rPr>
              <a:t>EXAMPLE TITLE PAGE</a:t>
            </a:r>
            <a:endParaRPr lang="en-US" sz="1200" dirty="0">
              <a:solidFill>
                <a:srgbClr val="FA980E"/>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279" y="446048"/>
            <a:ext cx="3814719" cy="6010508"/>
          </a:xfrm>
          <a:prstGeom prst="rect">
            <a:avLst/>
          </a:prstGeom>
        </p:spPr>
      </p:pic>
      <p:sp>
        <p:nvSpPr>
          <p:cNvPr id="5" name="TextBox 4"/>
          <p:cNvSpPr txBox="1"/>
          <p:nvPr/>
        </p:nvSpPr>
        <p:spPr>
          <a:xfrm>
            <a:off x="4156998" y="3451301"/>
            <a:ext cx="1148135" cy="276999"/>
          </a:xfrm>
          <a:prstGeom prst="rect">
            <a:avLst/>
          </a:prstGeom>
          <a:noFill/>
        </p:spPr>
        <p:txBody>
          <a:bodyPr wrap="none" rtlCol="0">
            <a:spAutoFit/>
          </a:bodyPr>
          <a:lstStyle/>
          <a:p>
            <a:r>
              <a:rPr lang="en-US" sz="1200" dirty="0" smtClean="0">
                <a:solidFill>
                  <a:srgbClr val="FA980E"/>
                </a:solidFill>
              </a:rPr>
              <a:t>SUBHEADINGS!</a:t>
            </a:r>
            <a:endParaRPr lang="en-US" sz="1200" dirty="0">
              <a:solidFill>
                <a:srgbClr val="FA980E"/>
              </a:solidFill>
            </a:endParaRPr>
          </a:p>
        </p:txBody>
      </p:sp>
    </p:spTree>
    <p:extLst>
      <p:ext uri="{BB962C8B-B14F-4D97-AF65-F5344CB8AC3E}">
        <p14:creationId xmlns:p14="http://schemas.microsoft.com/office/powerpoint/2010/main" val="5090033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68249" y="0"/>
            <a:ext cx="780983" cy="276999"/>
          </a:xfrm>
          <a:prstGeom prst="rect">
            <a:avLst/>
          </a:prstGeom>
          <a:noFill/>
        </p:spPr>
        <p:txBody>
          <a:bodyPr wrap="none" rtlCol="0">
            <a:spAutoFit/>
          </a:bodyPr>
          <a:lstStyle/>
          <a:p>
            <a:r>
              <a:rPr lang="en-US" sz="1200" dirty="0" smtClean="0">
                <a:solidFill>
                  <a:srgbClr val="FA980E"/>
                </a:solidFill>
              </a:rPr>
              <a:t>EXAMPLE</a:t>
            </a:r>
            <a:endParaRPr lang="en-US" sz="1200" dirty="0">
              <a:solidFill>
                <a:srgbClr val="FA980E"/>
              </a:solidFill>
            </a:endParaRPr>
          </a:p>
        </p:txBody>
      </p:sp>
      <p:sp>
        <p:nvSpPr>
          <p:cNvPr id="5" name="TextBox 4"/>
          <p:cNvSpPr txBox="1"/>
          <p:nvPr/>
        </p:nvSpPr>
        <p:spPr>
          <a:xfrm>
            <a:off x="4156998" y="3451301"/>
            <a:ext cx="1148135" cy="276999"/>
          </a:xfrm>
          <a:prstGeom prst="rect">
            <a:avLst/>
          </a:prstGeom>
          <a:noFill/>
        </p:spPr>
        <p:txBody>
          <a:bodyPr wrap="none" rtlCol="0">
            <a:spAutoFit/>
          </a:bodyPr>
          <a:lstStyle/>
          <a:p>
            <a:r>
              <a:rPr lang="en-US" sz="1200" dirty="0" smtClean="0">
                <a:solidFill>
                  <a:srgbClr val="FA980E"/>
                </a:solidFill>
              </a:rPr>
              <a:t>SUBHEADINGS!</a:t>
            </a:r>
            <a:endParaRPr lang="en-US" sz="1200" dirty="0">
              <a:solidFill>
                <a:srgbClr val="FA980E"/>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66992"/>
          <a:stretch/>
        </p:blipFill>
        <p:spPr>
          <a:xfrm>
            <a:off x="-16226" y="1103970"/>
            <a:ext cx="8889059" cy="4092498"/>
          </a:xfrm>
          <a:prstGeom prst="rect">
            <a:avLst/>
          </a:prstGeom>
        </p:spPr>
      </p:pic>
    </p:spTree>
    <p:extLst>
      <p:ext uri="{BB962C8B-B14F-4D97-AF65-F5344CB8AC3E}">
        <p14:creationId xmlns:p14="http://schemas.microsoft.com/office/powerpoint/2010/main" val="3399811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68249" y="0"/>
            <a:ext cx="780983" cy="276999"/>
          </a:xfrm>
          <a:prstGeom prst="rect">
            <a:avLst/>
          </a:prstGeom>
          <a:noFill/>
        </p:spPr>
        <p:txBody>
          <a:bodyPr wrap="none" rtlCol="0">
            <a:spAutoFit/>
          </a:bodyPr>
          <a:lstStyle/>
          <a:p>
            <a:r>
              <a:rPr lang="en-US" sz="1200" dirty="0" smtClean="0">
                <a:solidFill>
                  <a:srgbClr val="FA980E"/>
                </a:solidFill>
              </a:rPr>
              <a:t>EXAMPLE</a:t>
            </a:r>
            <a:endParaRPr lang="en-US" sz="1200" dirty="0">
              <a:solidFill>
                <a:srgbClr val="FA980E"/>
              </a:solidFill>
            </a:endParaRPr>
          </a:p>
        </p:txBody>
      </p:sp>
      <p:sp>
        <p:nvSpPr>
          <p:cNvPr id="5" name="TextBox 4"/>
          <p:cNvSpPr txBox="1"/>
          <p:nvPr/>
        </p:nvSpPr>
        <p:spPr>
          <a:xfrm>
            <a:off x="4156998" y="3451301"/>
            <a:ext cx="1148135" cy="276999"/>
          </a:xfrm>
          <a:prstGeom prst="rect">
            <a:avLst/>
          </a:prstGeom>
          <a:noFill/>
        </p:spPr>
        <p:txBody>
          <a:bodyPr wrap="none" rtlCol="0">
            <a:spAutoFit/>
          </a:bodyPr>
          <a:lstStyle/>
          <a:p>
            <a:r>
              <a:rPr lang="en-US" sz="1200" dirty="0" smtClean="0">
                <a:solidFill>
                  <a:srgbClr val="FA980E"/>
                </a:solidFill>
              </a:rPr>
              <a:t>SUBHEADINGS!</a:t>
            </a:r>
            <a:endParaRPr lang="en-US" sz="1200" dirty="0">
              <a:solidFill>
                <a:srgbClr val="FA980E"/>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400" y="279400"/>
            <a:ext cx="5537200" cy="6286500"/>
          </a:xfrm>
          <a:prstGeom prst="rect">
            <a:avLst/>
          </a:prstGeom>
        </p:spPr>
      </p:pic>
    </p:spTree>
    <p:extLst>
      <p:ext uri="{BB962C8B-B14F-4D97-AF65-F5344CB8AC3E}">
        <p14:creationId xmlns:p14="http://schemas.microsoft.com/office/powerpoint/2010/main" val="18352298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68249" y="0"/>
            <a:ext cx="1464119" cy="276999"/>
          </a:xfrm>
          <a:prstGeom prst="rect">
            <a:avLst/>
          </a:prstGeom>
          <a:noFill/>
        </p:spPr>
        <p:txBody>
          <a:bodyPr wrap="none" rtlCol="0">
            <a:spAutoFit/>
          </a:bodyPr>
          <a:lstStyle/>
          <a:p>
            <a:r>
              <a:rPr lang="en-US" sz="1200" dirty="0" smtClean="0">
                <a:solidFill>
                  <a:srgbClr val="FA980E"/>
                </a:solidFill>
              </a:rPr>
              <a:t>EXAMPLE ABSTRACT</a:t>
            </a:r>
            <a:endParaRPr lang="en-US" sz="1200" dirty="0">
              <a:solidFill>
                <a:srgbClr val="FA980E"/>
              </a:solidFill>
            </a:endParaRPr>
          </a:p>
        </p:txBody>
      </p:sp>
      <p:sp>
        <p:nvSpPr>
          <p:cNvPr id="2" name="Rectangle 1"/>
          <p:cNvSpPr/>
          <p:nvPr/>
        </p:nvSpPr>
        <p:spPr>
          <a:xfrm>
            <a:off x="78060" y="533192"/>
            <a:ext cx="9065940" cy="6324808"/>
          </a:xfrm>
          <a:prstGeom prst="rect">
            <a:avLst/>
          </a:prstGeom>
        </p:spPr>
        <p:txBody>
          <a:bodyPr wrap="square">
            <a:spAutoFit/>
          </a:bodyPr>
          <a:lstStyle/>
          <a:p>
            <a:r>
              <a:rPr lang="en-US" sz="1600" b="1" dirty="0">
                <a:latin typeface="Times New Roman" charset="0"/>
                <a:ea typeface="Times New Roman" charset="0"/>
              </a:rPr>
              <a:t>Frame General problem:</a:t>
            </a:r>
            <a:r>
              <a:rPr lang="en-US" sz="1600" dirty="0">
                <a:latin typeface="Times New Roman" charset="0"/>
                <a:ea typeface="Times New Roman" charset="0"/>
              </a:rPr>
              <a:t> 13 words/ 1 sentence</a:t>
            </a:r>
          </a:p>
          <a:p>
            <a:r>
              <a:rPr lang="en-US" sz="1600" dirty="0">
                <a:latin typeface="Times New Roman" charset="0"/>
                <a:ea typeface="Times New Roman" charset="0"/>
              </a:rPr>
              <a:t> </a:t>
            </a:r>
          </a:p>
          <a:p>
            <a:r>
              <a:rPr lang="en-US" sz="1600" dirty="0">
                <a:latin typeface="Times New Roman" charset="0"/>
                <a:ea typeface="Times New Roman" charset="0"/>
              </a:rPr>
              <a:t>Losses of corals worldwide</a:t>
            </a:r>
            <a:r>
              <a:rPr lang="en-US" sz="1600" baseline="30000" dirty="0">
                <a:latin typeface="Times New Roman" charset="0"/>
                <a:ea typeface="Times New Roman" charset="0"/>
              </a:rPr>
              <a:t> </a:t>
            </a:r>
            <a:r>
              <a:rPr lang="en-US" sz="1600" dirty="0">
                <a:latin typeface="Times New Roman" charset="0"/>
                <a:ea typeface="Times New Roman" charset="0"/>
              </a:rPr>
              <a:t>emphasize the need to understand what drives reef decline.</a:t>
            </a:r>
          </a:p>
          <a:p>
            <a:r>
              <a:rPr lang="en-US" sz="1600" dirty="0">
                <a:latin typeface="Times New Roman" charset="0"/>
                <a:ea typeface="Times New Roman" charset="0"/>
              </a:rPr>
              <a:t> </a:t>
            </a:r>
          </a:p>
          <a:p>
            <a:r>
              <a:rPr lang="en-US" sz="1600" b="1" dirty="0">
                <a:latin typeface="Times New Roman" charset="0"/>
                <a:ea typeface="Times New Roman" charset="0"/>
              </a:rPr>
              <a:t>Necessary background to understand our research question: </a:t>
            </a:r>
            <a:r>
              <a:rPr lang="en-US" sz="1600" dirty="0">
                <a:latin typeface="Times New Roman" charset="0"/>
                <a:ea typeface="Times New Roman" charset="0"/>
              </a:rPr>
              <a:t>37 words/ 2 sentences</a:t>
            </a:r>
          </a:p>
          <a:p>
            <a:r>
              <a:rPr lang="en-US" sz="1600" dirty="0">
                <a:latin typeface="Times New Roman" charset="0"/>
                <a:ea typeface="Times New Roman" charset="0"/>
              </a:rPr>
              <a:t> </a:t>
            </a:r>
          </a:p>
          <a:p>
            <a:r>
              <a:rPr lang="en-US" sz="1600" dirty="0">
                <a:latin typeface="Times New Roman" charset="0"/>
                <a:ea typeface="Times New Roman" charset="0"/>
              </a:rPr>
              <a:t> Stressors such as overfishing and nutrient pollution may reduce resilience of coral reefs by increasing coral-algal competition and reducing coral recruitment, growth, and survivorship. Such effects may themselves develop via several mechanisms, including disruption of coral microbiomes.</a:t>
            </a:r>
          </a:p>
          <a:p>
            <a:r>
              <a:rPr lang="en-US" sz="1600" dirty="0">
                <a:latin typeface="Times New Roman" charset="0"/>
                <a:ea typeface="Times New Roman" charset="0"/>
              </a:rPr>
              <a:t> </a:t>
            </a:r>
          </a:p>
          <a:p>
            <a:r>
              <a:rPr lang="en-US" sz="1600" b="1" dirty="0">
                <a:latin typeface="Times New Roman" charset="0"/>
                <a:ea typeface="Times New Roman" charset="0"/>
              </a:rPr>
              <a:t>“Here we report” sentence of what you’ll hear about if you read our paper: </a:t>
            </a:r>
            <a:r>
              <a:rPr lang="en-US" sz="1600" dirty="0">
                <a:latin typeface="Times New Roman" charset="0"/>
                <a:ea typeface="Times New Roman" charset="0"/>
              </a:rPr>
              <a:t> 1 sentence 15 words</a:t>
            </a:r>
          </a:p>
          <a:p>
            <a:r>
              <a:rPr lang="en-US" sz="1600" dirty="0">
                <a:latin typeface="Times New Roman" charset="0"/>
                <a:ea typeface="Times New Roman" charset="0"/>
              </a:rPr>
              <a:t> </a:t>
            </a:r>
          </a:p>
          <a:p>
            <a:r>
              <a:rPr lang="en-US" sz="1600" dirty="0">
                <a:latin typeface="Times New Roman" charset="0"/>
                <a:ea typeface="Times New Roman" charset="0"/>
              </a:rPr>
              <a:t>Here we report the results of a 3-year field experiment simulating overfishing and nutrient pollution</a:t>
            </a:r>
          </a:p>
          <a:p>
            <a:r>
              <a:rPr lang="en-US" sz="1600" dirty="0">
                <a:latin typeface="Times New Roman" charset="0"/>
                <a:ea typeface="Times New Roman" charset="0"/>
              </a:rPr>
              <a:t> </a:t>
            </a:r>
          </a:p>
          <a:p>
            <a:r>
              <a:rPr lang="en-US" sz="1600" b="1" dirty="0">
                <a:latin typeface="Times New Roman" charset="0"/>
                <a:ea typeface="Times New Roman" charset="0"/>
              </a:rPr>
              <a:t>Results:  62 words/ 3 sentences / 3 specific “quote at a cocktail party” numbers</a:t>
            </a:r>
            <a:endParaRPr lang="en-US" sz="1600" dirty="0">
              <a:latin typeface="Times New Roman" charset="0"/>
              <a:ea typeface="Times New Roman" charset="0"/>
            </a:endParaRPr>
          </a:p>
          <a:p>
            <a:r>
              <a:rPr lang="en-US" sz="1600" dirty="0">
                <a:latin typeface="Times New Roman" charset="0"/>
                <a:ea typeface="Times New Roman" charset="0"/>
              </a:rPr>
              <a:t>Both stressors increase turf and </a:t>
            </a:r>
            <a:r>
              <a:rPr lang="en-US" sz="1600" dirty="0" err="1">
                <a:latin typeface="Times New Roman" charset="0"/>
                <a:ea typeface="Times New Roman" charset="0"/>
              </a:rPr>
              <a:t>macroalgal</a:t>
            </a:r>
            <a:r>
              <a:rPr lang="en-US" sz="1600" dirty="0">
                <a:latin typeface="Times New Roman" charset="0"/>
                <a:ea typeface="Times New Roman" charset="0"/>
              </a:rPr>
              <a:t> cover, destabilize microbiomes, elevate putative pathogen loads, increase disease &gt;2-fold, and increase mortality &gt;8-fold. Above-average temperatures exacerbate these effects, further disrupting microbiomes of unhealthy corals and concentrating 80% of coral mortality in the warmest seasons. Surprisingly, nutrients also increase bacterial opportunism and mortality in corals bitten by parrotfish, turning otherwise mild trophic interactions deadly for corals.</a:t>
            </a:r>
          </a:p>
          <a:p>
            <a:r>
              <a:rPr lang="en-US" sz="1600" dirty="0">
                <a:latin typeface="Times New Roman" charset="0"/>
                <a:ea typeface="Times New Roman" charset="0"/>
              </a:rPr>
              <a:t> </a:t>
            </a:r>
          </a:p>
          <a:p>
            <a:r>
              <a:rPr lang="en-US" sz="1600" b="1" dirty="0">
                <a:latin typeface="Times New Roman" charset="0"/>
                <a:ea typeface="Times New Roman" charset="0"/>
              </a:rPr>
              <a:t>Conclusion 1 sentence / 24 words</a:t>
            </a:r>
            <a:endParaRPr lang="en-US" sz="1600" dirty="0">
              <a:latin typeface="Times New Roman" charset="0"/>
              <a:ea typeface="Times New Roman" charset="0"/>
            </a:endParaRPr>
          </a:p>
          <a:p>
            <a:r>
              <a:rPr lang="en-US" sz="1600" b="1" dirty="0">
                <a:latin typeface="Times New Roman" charset="0"/>
                <a:ea typeface="Times New Roman" charset="0"/>
              </a:rPr>
              <a:t> </a:t>
            </a:r>
            <a:endParaRPr lang="en-US" sz="1600" dirty="0">
              <a:latin typeface="Times New Roman" charset="0"/>
              <a:ea typeface="Times New Roman" charset="0"/>
            </a:endParaRPr>
          </a:p>
          <a:p>
            <a:pPr>
              <a:spcBef>
                <a:spcPts val="600"/>
              </a:spcBef>
            </a:pPr>
            <a:r>
              <a:rPr lang="en-US" sz="1600" dirty="0">
                <a:latin typeface="Times New Roman" charset="0"/>
                <a:ea typeface="Times New Roman" charset="0"/>
              </a:rPr>
              <a:t>Thus, overfishing and nutrient pollution impact reefs down to microbial scales, killing corals by sensitizing them to predation, above-average temperatures, and bacterial opportunism.</a:t>
            </a:r>
            <a:endParaRPr lang="en-US" sz="1600" dirty="0">
              <a:effectLst/>
              <a:latin typeface="Times New Roman" charset="0"/>
              <a:ea typeface="Times New Roman" charset="0"/>
            </a:endParaRPr>
          </a:p>
        </p:txBody>
      </p:sp>
    </p:spTree>
    <p:extLst>
      <p:ext uri="{BB962C8B-B14F-4D97-AF65-F5344CB8AC3E}">
        <p14:creationId xmlns:p14="http://schemas.microsoft.com/office/powerpoint/2010/main" val="4246590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532685" y="6614105"/>
            <a:ext cx="4611315" cy="261610"/>
          </a:xfrm>
          <a:prstGeom prst="rect">
            <a:avLst/>
          </a:prstGeom>
        </p:spPr>
        <p:txBody>
          <a:bodyPr wrap="none">
            <a:spAutoFit/>
          </a:bodyPr>
          <a:lstStyle/>
          <a:p>
            <a:r>
              <a:rPr lang="en-US" sz="1100" b="1" dirty="0">
                <a:solidFill>
                  <a:srgbClr val="FF6600"/>
                </a:solidFill>
              </a:rPr>
              <a:t>Source: </a:t>
            </a:r>
            <a:r>
              <a:rPr lang="en-US" sz="1100" b="1" dirty="0">
                <a:solidFill>
                  <a:srgbClr val="000000"/>
                </a:solidFill>
              </a:rPr>
              <a:t>http://</a:t>
            </a:r>
            <a:r>
              <a:rPr lang="en-US" sz="1100" b="1" dirty="0" err="1">
                <a:solidFill>
                  <a:srgbClr val="000000"/>
                </a:solidFill>
              </a:rPr>
              <a:t>www.ijasrjournal.org</a:t>
            </a:r>
            <a:r>
              <a:rPr lang="en-US" sz="1100" b="1" dirty="0">
                <a:solidFill>
                  <a:srgbClr val="000000"/>
                </a:solidFill>
              </a:rPr>
              <a:t>/</a:t>
            </a:r>
            <a:r>
              <a:rPr lang="en-US" sz="1100" b="1" dirty="0" err="1">
                <a:solidFill>
                  <a:srgbClr val="000000"/>
                </a:solidFill>
              </a:rPr>
              <a:t>wp</a:t>
            </a:r>
            <a:r>
              <a:rPr lang="en-US" sz="1100" b="1" dirty="0">
                <a:solidFill>
                  <a:srgbClr val="000000"/>
                </a:solidFill>
              </a:rPr>
              <a:t>-content/uploads/2014/04/111.jpg</a:t>
            </a:r>
            <a:endParaRPr lang="en-US" sz="1100" dirty="0">
              <a:solidFill>
                <a:srgbClr val="000000"/>
              </a:solidFill>
            </a:endParaRPr>
          </a:p>
        </p:txBody>
      </p:sp>
      <p:pic>
        <p:nvPicPr>
          <p:cNvPr id="2" name="Picture 1"/>
          <p:cNvPicPr>
            <a:picLocks noChangeAspect="1"/>
          </p:cNvPicPr>
          <p:nvPr/>
        </p:nvPicPr>
        <p:blipFill>
          <a:blip r:embed="rId3"/>
          <a:stretch>
            <a:fillRect/>
          </a:stretch>
        </p:blipFill>
        <p:spPr>
          <a:xfrm>
            <a:off x="3335981" y="3644758"/>
            <a:ext cx="1814285" cy="1889880"/>
          </a:xfrm>
          <a:prstGeom prst="rect">
            <a:avLst/>
          </a:prstGeom>
        </p:spPr>
      </p:pic>
      <p:sp>
        <p:nvSpPr>
          <p:cNvPr id="4" name="Title 1"/>
          <p:cNvSpPr txBox="1">
            <a:spLocks/>
          </p:cNvSpPr>
          <p:nvPr/>
        </p:nvSpPr>
        <p:spPr>
          <a:xfrm>
            <a:off x="0" y="-96927"/>
            <a:ext cx="91440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rgbClr val="FF6600"/>
                </a:solidFill>
              </a:rPr>
              <a:t>Polishing and Publishing – Thinking Long Term</a:t>
            </a:r>
            <a:endParaRPr lang="en-US" sz="4000" dirty="0">
              <a:solidFill>
                <a:srgbClr val="FF6600"/>
              </a:solidFill>
            </a:endParaRPr>
          </a:p>
        </p:txBody>
      </p:sp>
      <p:sp>
        <p:nvSpPr>
          <p:cNvPr id="6" name="TextBox 5"/>
          <p:cNvSpPr txBox="1"/>
          <p:nvPr/>
        </p:nvSpPr>
        <p:spPr>
          <a:xfrm>
            <a:off x="3422954" y="5534638"/>
            <a:ext cx="1551289" cy="369332"/>
          </a:xfrm>
          <a:prstGeom prst="rect">
            <a:avLst/>
          </a:prstGeom>
          <a:noFill/>
        </p:spPr>
        <p:txBody>
          <a:bodyPr wrap="none" rtlCol="0">
            <a:spAutoFit/>
          </a:bodyPr>
          <a:lstStyle/>
          <a:p>
            <a:r>
              <a:rPr lang="en-US" b="1" dirty="0" smtClean="0"/>
              <a:t>Original Paper</a:t>
            </a:r>
            <a:endParaRPr lang="en-US" b="1" dirty="0"/>
          </a:p>
        </p:txBody>
      </p:sp>
    </p:spTree>
    <p:extLst>
      <p:ext uri="{BB962C8B-B14F-4D97-AF65-F5344CB8AC3E}">
        <p14:creationId xmlns:p14="http://schemas.microsoft.com/office/powerpoint/2010/main" val="39039191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532685" y="6614105"/>
            <a:ext cx="4611315" cy="261610"/>
          </a:xfrm>
          <a:prstGeom prst="rect">
            <a:avLst/>
          </a:prstGeom>
        </p:spPr>
        <p:txBody>
          <a:bodyPr wrap="none">
            <a:spAutoFit/>
          </a:bodyPr>
          <a:lstStyle/>
          <a:p>
            <a:r>
              <a:rPr lang="en-US" sz="1100" b="1" dirty="0">
                <a:solidFill>
                  <a:srgbClr val="FF6600"/>
                </a:solidFill>
              </a:rPr>
              <a:t>Source: </a:t>
            </a:r>
            <a:r>
              <a:rPr lang="en-US" sz="1100" b="1" dirty="0">
                <a:solidFill>
                  <a:srgbClr val="000000"/>
                </a:solidFill>
              </a:rPr>
              <a:t>http://</a:t>
            </a:r>
            <a:r>
              <a:rPr lang="en-US" sz="1100" b="1" dirty="0" err="1">
                <a:solidFill>
                  <a:srgbClr val="000000"/>
                </a:solidFill>
              </a:rPr>
              <a:t>www.ijasrjournal.org</a:t>
            </a:r>
            <a:r>
              <a:rPr lang="en-US" sz="1100" b="1" dirty="0">
                <a:solidFill>
                  <a:srgbClr val="000000"/>
                </a:solidFill>
              </a:rPr>
              <a:t>/</a:t>
            </a:r>
            <a:r>
              <a:rPr lang="en-US" sz="1100" b="1" dirty="0" err="1">
                <a:solidFill>
                  <a:srgbClr val="000000"/>
                </a:solidFill>
              </a:rPr>
              <a:t>wp</a:t>
            </a:r>
            <a:r>
              <a:rPr lang="en-US" sz="1100" b="1" dirty="0">
                <a:solidFill>
                  <a:srgbClr val="000000"/>
                </a:solidFill>
              </a:rPr>
              <a:t>-content/uploads/2014/04/111.jpg</a:t>
            </a:r>
            <a:endParaRPr lang="en-US" sz="1100" dirty="0">
              <a:solidFill>
                <a:srgbClr val="000000"/>
              </a:solidFill>
            </a:endParaRPr>
          </a:p>
        </p:txBody>
      </p:sp>
      <p:pic>
        <p:nvPicPr>
          <p:cNvPr id="2" name="Picture 1"/>
          <p:cNvPicPr>
            <a:picLocks noChangeAspect="1"/>
          </p:cNvPicPr>
          <p:nvPr/>
        </p:nvPicPr>
        <p:blipFill>
          <a:blip r:embed="rId3"/>
          <a:stretch>
            <a:fillRect/>
          </a:stretch>
        </p:blipFill>
        <p:spPr>
          <a:xfrm>
            <a:off x="3335981" y="3644758"/>
            <a:ext cx="1814285" cy="1889880"/>
          </a:xfrm>
          <a:prstGeom prst="rect">
            <a:avLst/>
          </a:prstGeom>
        </p:spPr>
      </p:pic>
      <p:sp>
        <p:nvSpPr>
          <p:cNvPr id="4" name="Title 1"/>
          <p:cNvSpPr txBox="1">
            <a:spLocks/>
          </p:cNvSpPr>
          <p:nvPr/>
        </p:nvSpPr>
        <p:spPr>
          <a:xfrm>
            <a:off x="0" y="-96927"/>
            <a:ext cx="91440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rgbClr val="FF6600"/>
                </a:solidFill>
              </a:rPr>
              <a:t>Polishing and Publishing – Thinking Long Term</a:t>
            </a:r>
            <a:endParaRPr lang="en-US" sz="4000" dirty="0">
              <a:solidFill>
                <a:srgbClr val="FF6600"/>
              </a:solidFill>
            </a:endParaRPr>
          </a:p>
        </p:txBody>
      </p:sp>
      <p:sp>
        <p:nvSpPr>
          <p:cNvPr id="6" name="TextBox 5"/>
          <p:cNvSpPr txBox="1"/>
          <p:nvPr/>
        </p:nvSpPr>
        <p:spPr>
          <a:xfrm>
            <a:off x="3422954" y="5534638"/>
            <a:ext cx="1551289" cy="369332"/>
          </a:xfrm>
          <a:prstGeom prst="rect">
            <a:avLst/>
          </a:prstGeom>
          <a:noFill/>
        </p:spPr>
        <p:txBody>
          <a:bodyPr wrap="none" rtlCol="0">
            <a:spAutoFit/>
          </a:bodyPr>
          <a:lstStyle/>
          <a:p>
            <a:r>
              <a:rPr lang="en-US" b="1" dirty="0" smtClean="0"/>
              <a:t>Original Paper</a:t>
            </a:r>
            <a:endParaRPr lang="en-US" b="1" dirty="0"/>
          </a:p>
        </p:txBody>
      </p:sp>
      <p:sp>
        <p:nvSpPr>
          <p:cNvPr id="3" name="TextBox 2"/>
          <p:cNvSpPr txBox="1"/>
          <p:nvPr/>
        </p:nvSpPr>
        <p:spPr>
          <a:xfrm>
            <a:off x="5787483" y="3412273"/>
            <a:ext cx="3470245" cy="1754326"/>
          </a:xfrm>
          <a:prstGeom prst="rect">
            <a:avLst/>
          </a:prstGeom>
          <a:noFill/>
        </p:spPr>
        <p:txBody>
          <a:bodyPr wrap="none" rtlCol="0">
            <a:spAutoFit/>
          </a:bodyPr>
          <a:lstStyle/>
          <a:p>
            <a:r>
              <a:rPr lang="en-US" b="1" dirty="0" smtClean="0"/>
              <a:t>Repeat interactions: </a:t>
            </a:r>
          </a:p>
          <a:p>
            <a:r>
              <a:rPr lang="en-US" dirty="0" smtClean="0"/>
              <a:t>Communities are small, so being</a:t>
            </a:r>
          </a:p>
          <a:p>
            <a:r>
              <a:rPr lang="en-US" dirty="0"/>
              <a:t>g</a:t>
            </a:r>
            <a:r>
              <a:rPr lang="en-US" dirty="0" smtClean="0"/>
              <a:t>enerous (within reason) and open</a:t>
            </a:r>
          </a:p>
          <a:p>
            <a:r>
              <a:rPr lang="en-US" dirty="0"/>
              <a:t>i</a:t>
            </a:r>
            <a:r>
              <a:rPr lang="en-US" dirty="0" smtClean="0"/>
              <a:t>n your research is usually net-</a:t>
            </a:r>
          </a:p>
          <a:p>
            <a:r>
              <a:rPr lang="en-US" dirty="0"/>
              <a:t>b</a:t>
            </a:r>
            <a:r>
              <a:rPr lang="en-US" dirty="0" smtClean="0"/>
              <a:t>eneficial for both you</a:t>
            </a:r>
          </a:p>
          <a:p>
            <a:r>
              <a:rPr lang="en-US" dirty="0"/>
              <a:t>a</a:t>
            </a:r>
            <a:r>
              <a:rPr lang="en-US" dirty="0" smtClean="0"/>
              <a:t>nd the field long-term.</a:t>
            </a:r>
            <a:endParaRPr lang="en-US" dirty="0"/>
          </a:p>
        </p:txBody>
      </p:sp>
    </p:spTree>
    <p:extLst>
      <p:ext uri="{BB962C8B-B14F-4D97-AF65-F5344CB8AC3E}">
        <p14:creationId xmlns:p14="http://schemas.microsoft.com/office/powerpoint/2010/main" val="13306923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532685" y="6614105"/>
            <a:ext cx="4611315" cy="261610"/>
          </a:xfrm>
          <a:prstGeom prst="rect">
            <a:avLst/>
          </a:prstGeom>
        </p:spPr>
        <p:txBody>
          <a:bodyPr wrap="none">
            <a:spAutoFit/>
          </a:bodyPr>
          <a:lstStyle/>
          <a:p>
            <a:r>
              <a:rPr lang="en-US" sz="1100" b="1" dirty="0">
                <a:solidFill>
                  <a:srgbClr val="FF6600"/>
                </a:solidFill>
              </a:rPr>
              <a:t>Source: </a:t>
            </a:r>
            <a:r>
              <a:rPr lang="en-US" sz="1100" b="1" dirty="0">
                <a:solidFill>
                  <a:srgbClr val="000000"/>
                </a:solidFill>
              </a:rPr>
              <a:t>http://</a:t>
            </a:r>
            <a:r>
              <a:rPr lang="en-US" sz="1100" b="1" dirty="0" err="1">
                <a:solidFill>
                  <a:srgbClr val="000000"/>
                </a:solidFill>
              </a:rPr>
              <a:t>www.ijasrjournal.org</a:t>
            </a:r>
            <a:r>
              <a:rPr lang="en-US" sz="1100" b="1" dirty="0">
                <a:solidFill>
                  <a:srgbClr val="000000"/>
                </a:solidFill>
              </a:rPr>
              <a:t>/</a:t>
            </a:r>
            <a:r>
              <a:rPr lang="en-US" sz="1100" b="1" dirty="0" err="1">
                <a:solidFill>
                  <a:srgbClr val="000000"/>
                </a:solidFill>
              </a:rPr>
              <a:t>wp</a:t>
            </a:r>
            <a:r>
              <a:rPr lang="en-US" sz="1100" b="1" dirty="0">
                <a:solidFill>
                  <a:srgbClr val="000000"/>
                </a:solidFill>
              </a:rPr>
              <a:t>-content/uploads/2014/04/111.jpg</a:t>
            </a:r>
            <a:endParaRPr lang="en-US" sz="1100" dirty="0">
              <a:solidFill>
                <a:srgbClr val="000000"/>
              </a:solidFill>
            </a:endParaRPr>
          </a:p>
        </p:txBody>
      </p:sp>
      <p:pic>
        <p:nvPicPr>
          <p:cNvPr id="2" name="Picture 1"/>
          <p:cNvPicPr>
            <a:picLocks noChangeAspect="1"/>
          </p:cNvPicPr>
          <p:nvPr/>
        </p:nvPicPr>
        <p:blipFill>
          <a:blip r:embed="rId3"/>
          <a:stretch>
            <a:fillRect/>
          </a:stretch>
        </p:blipFill>
        <p:spPr>
          <a:xfrm>
            <a:off x="3335981" y="3644758"/>
            <a:ext cx="1814285" cy="1889880"/>
          </a:xfrm>
          <a:prstGeom prst="rect">
            <a:avLst/>
          </a:prstGeom>
        </p:spPr>
      </p:pic>
      <p:sp>
        <p:nvSpPr>
          <p:cNvPr id="4" name="Title 1"/>
          <p:cNvSpPr txBox="1">
            <a:spLocks/>
          </p:cNvSpPr>
          <p:nvPr/>
        </p:nvSpPr>
        <p:spPr>
          <a:xfrm>
            <a:off x="0" y="-96927"/>
            <a:ext cx="91440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rgbClr val="FF6600"/>
                </a:solidFill>
              </a:rPr>
              <a:t>Polishing and Publishing – Thinking Long Term</a:t>
            </a:r>
            <a:endParaRPr lang="en-US" sz="4000" dirty="0">
              <a:solidFill>
                <a:srgbClr val="FF6600"/>
              </a:solidFill>
            </a:endParaRPr>
          </a:p>
        </p:txBody>
      </p:sp>
      <p:sp>
        <p:nvSpPr>
          <p:cNvPr id="6" name="TextBox 5"/>
          <p:cNvSpPr txBox="1"/>
          <p:nvPr/>
        </p:nvSpPr>
        <p:spPr>
          <a:xfrm>
            <a:off x="3422954" y="5534638"/>
            <a:ext cx="1551289" cy="369332"/>
          </a:xfrm>
          <a:prstGeom prst="rect">
            <a:avLst/>
          </a:prstGeom>
          <a:noFill/>
        </p:spPr>
        <p:txBody>
          <a:bodyPr wrap="none" rtlCol="0">
            <a:spAutoFit/>
          </a:bodyPr>
          <a:lstStyle/>
          <a:p>
            <a:r>
              <a:rPr lang="en-US" b="1" dirty="0" smtClean="0"/>
              <a:t>Original Paper</a:t>
            </a:r>
            <a:endParaRPr lang="en-US" b="1" dirty="0"/>
          </a:p>
        </p:txBody>
      </p:sp>
      <p:sp>
        <p:nvSpPr>
          <p:cNvPr id="14" name="Right Arrow 13"/>
          <p:cNvSpPr/>
          <p:nvPr/>
        </p:nvSpPr>
        <p:spPr>
          <a:xfrm rot="16200000">
            <a:off x="3892619" y="2833760"/>
            <a:ext cx="777791" cy="553127"/>
          </a:xfrm>
          <a:prstGeom prst="rightArrow">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973601" y="2721428"/>
            <a:ext cx="3556000" cy="646331"/>
          </a:xfrm>
          <a:prstGeom prst="rect">
            <a:avLst/>
          </a:prstGeom>
          <a:noFill/>
        </p:spPr>
        <p:txBody>
          <a:bodyPr wrap="square" rtlCol="0">
            <a:spAutoFit/>
          </a:bodyPr>
          <a:lstStyle/>
          <a:p>
            <a:r>
              <a:rPr lang="en-US" sz="1200" b="1" dirty="0" smtClean="0"/>
              <a:t>Modular</a:t>
            </a:r>
          </a:p>
          <a:p>
            <a:r>
              <a:rPr lang="en-US" sz="1200" b="1" dirty="0" smtClean="0"/>
              <a:t> code &amp;</a:t>
            </a:r>
          </a:p>
          <a:p>
            <a:r>
              <a:rPr lang="en-US" sz="1200" b="1" dirty="0" smtClean="0"/>
              <a:t>Test code</a:t>
            </a:r>
            <a:endParaRPr lang="en-US" sz="1200" b="1" dirty="0"/>
          </a:p>
        </p:txBody>
      </p:sp>
      <p:pic>
        <p:nvPicPr>
          <p:cNvPr id="16" name="Picture 15"/>
          <p:cNvPicPr>
            <a:picLocks noChangeAspect="1"/>
          </p:cNvPicPr>
          <p:nvPr/>
        </p:nvPicPr>
        <p:blipFill>
          <a:blip r:embed="rId3"/>
          <a:stretch>
            <a:fillRect/>
          </a:stretch>
        </p:blipFill>
        <p:spPr>
          <a:xfrm>
            <a:off x="3632396" y="1409705"/>
            <a:ext cx="1196704" cy="1246567"/>
          </a:xfrm>
          <a:prstGeom prst="rect">
            <a:avLst/>
          </a:prstGeom>
        </p:spPr>
      </p:pic>
      <p:sp>
        <p:nvSpPr>
          <p:cNvPr id="17" name="TextBox 16"/>
          <p:cNvSpPr txBox="1"/>
          <p:nvPr/>
        </p:nvSpPr>
        <p:spPr>
          <a:xfrm>
            <a:off x="4829100" y="1379434"/>
            <a:ext cx="2222496" cy="1477328"/>
          </a:xfrm>
          <a:prstGeom prst="rect">
            <a:avLst/>
          </a:prstGeom>
          <a:noFill/>
        </p:spPr>
        <p:txBody>
          <a:bodyPr wrap="none" rtlCol="0">
            <a:spAutoFit/>
          </a:bodyPr>
          <a:lstStyle/>
          <a:p>
            <a:r>
              <a:rPr lang="en-US" b="1" i="1" dirty="0" smtClean="0"/>
              <a:t>Papers describing an</a:t>
            </a:r>
          </a:p>
          <a:p>
            <a:r>
              <a:rPr lang="en-US" b="1" i="1" dirty="0" smtClean="0"/>
              <a:t>open-access tool</a:t>
            </a:r>
          </a:p>
          <a:p>
            <a:r>
              <a:rPr lang="en-US" b="1" i="1" dirty="0" smtClean="0"/>
              <a:t>implementing</a:t>
            </a:r>
          </a:p>
          <a:p>
            <a:r>
              <a:rPr lang="en-US" b="1" i="1" dirty="0" smtClean="0"/>
              <a:t> the method</a:t>
            </a:r>
          </a:p>
          <a:p>
            <a:endParaRPr lang="en-US" b="1" i="1" dirty="0" smtClean="0"/>
          </a:p>
        </p:txBody>
      </p:sp>
    </p:spTree>
    <p:extLst>
      <p:ext uri="{BB962C8B-B14F-4D97-AF65-F5344CB8AC3E}">
        <p14:creationId xmlns:p14="http://schemas.microsoft.com/office/powerpoint/2010/main" val="17311198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700" y="0"/>
            <a:ext cx="5299364" cy="6858000"/>
          </a:xfrm>
          <a:prstGeom prst="rect">
            <a:avLst/>
          </a:prstGeom>
        </p:spPr>
      </p:pic>
    </p:spTree>
    <p:extLst>
      <p:ext uri="{BB962C8B-B14F-4D97-AF65-F5344CB8AC3E}">
        <p14:creationId xmlns:p14="http://schemas.microsoft.com/office/powerpoint/2010/main" val="16435346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532685" y="6614105"/>
            <a:ext cx="4611315" cy="261610"/>
          </a:xfrm>
          <a:prstGeom prst="rect">
            <a:avLst/>
          </a:prstGeom>
        </p:spPr>
        <p:txBody>
          <a:bodyPr wrap="none">
            <a:spAutoFit/>
          </a:bodyPr>
          <a:lstStyle/>
          <a:p>
            <a:r>
              <a:rPr lang="en-US" sz="1100" b="1" dirty="0">
                <a:solidFill>
                  <a:srgbClr val="FF6600"/>
                </a:solidFill>
              </a:rPr>
              <a:t>Source: </a:t>
            </a:r>
            <a:r>
              <a:rPr lang="en-US" sz="1100" b="1" dirty="0">
                <a:solidFill>
                  <a:srgbClr val="000000"/>
                </a:solidFill>
              </a:rPr>
              <a:t>http://</a:t>
            </a:r>
            <a:r>
              <a:rPr lang="en-US" sz="1100" b="1" dirty="0" err="1">
                <a:solidFill>
                  <a:srgbClr val="000000"/>
                </a:solidFill>
              </a:rPr>
              <a:t>www.ijasrjournal.org</a:t>
            </a:r>
            <a:r>
              <a:rPr lang="en-US" sz="1100" b="1" dirty="0">
                <a:solidFill>
                  <a:srgbClr val="000000"/>
                </a:solidFill>
              </a:rPr>
              <a:t>/</a:t>
            </a:r>
            <a:r>
              <a:rPr lang="en-US" sz="1100" b="1" dirty="0" err="1">
                <a:solidFill>
                  <a:srgbClr val="000000"/>
                </a:solidFill>
              </a:rPr>
              <a:t>wp</a:t>
            </a:r>
            <a:r>
              <a:rPr lang="en-US" sz="1100" b="1" dirty="0">
                <a:solidFill>
                  <a:srgbClr val="000000"/>
                </a:solidFill>
              </a:rPr>
              <a:t>-content/uploads/2014/04/111.jpg</a:t>
            </a:r>
            <a:endParaRPr lang="en-US" sz="1100" dirty="0">
              <a:solidFill>
                <a:srgbClr val="000000"/>
              </a:solidFill>
            </a:endParaRPr>
          </a:p>
        </p:txBody>
      </p:sp>
      <p:pic>
        <p:nvPicPr>
          <p:cNvPr id="2" name="Picture 1"/>
          <p:cNvPicPr>
            <a:picLocks noChangeAspect="1"/>
          </p:cNvPicPr>
          <p:nvPr/>
        </p:nvPicPr>
        <p:blipFill>
          <a:blip r:embed="rId3"/>
          <a:stretch>
            <a:fillRect/>
          </a:stretch>
        </p:blipFill>
        <p:spPr>
          <a:xfrm>
            <a:off x="3335981" y="3644758"/>
            <a:ext cx="1814285" cy="1889880"/>
          </a:xfrm>
          <a:prstGeom prst="rect">
            <a:avLst/>
          </a:prstGeom>
        </p:spPr>
      </p:pic>
      <p:sp>
        <p:nvSpPr>
          <p:cNvPr id="4" name="Title 1"/>
          <p:cNvSpPr txBox="1">
            <a:spLocks/>
          </p:cNvSpPr>
          <p:nvPr/>
        </p:nvSpPr>
        <p:spPr>
          <a:xfrm>
            <a:off x="0" y="-96927"/>
            <a:ext cx="91440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rgbClr val="FF6600"/>
                </a:solidFill>
              </a:rPr>
              <a:t>Polishing and Publishing – Thinking Long Term</a:t>
            </a:r>
            <a:endParaRPr lang="en-US" sz="4000" dirty="0">
              <a:solidFill>
                <a:srgbClr val="FF6600"/>
              </a:solidFill>
            </a:endParaRPr>
          </a:p>
        </p:txBody>
      </p:sp>
      <p:sp>
        <p:nvSpPr>
          <p:cNvPr id="6" name="TextBox 5"/>
          <p:cNvSpPr txBox="1"/>
          <p:nvPr/>
        </p:nvSpPr>
        <p:spPr>
          <a:xfrm>
            <a:off x="3422954" y="5534638"/>
            <a:ext cx="1551289" cy="369332"/>
          </a:xfrm>
          <a:prstGeom prst="rect">
            <a:avLst/>
          </a:prstGeom>
          <a:noFill/>
        </p:spPr>
        <p:txBody>
          <a:bodyPr wrap="none" rtlCol="0">
            <a:spAutoFit/>
          </a:bodyPr>
          <a:lstStyle/>
          <a:p>
            <a:r>
              <a:rPr lang="en-US" b="1" dirty="0" smtClean="0"/>
              <a:t>Original Paper</a:t>
            </a:r>
            <a:endParaRPr lang="en-US" b="1" dirty="0"/>
          </a:p>
        </p:txBody>
      </p:sp>
      <p:sp>
        <p:nvSpPr>
          <p:cNvPr id="14" name="Right Arrow 13"/>
          <p:cNvSpPr/>
          <p:nvPr/>
        </p:nvSpPr>
        <p:spPr>
          <a:xfrm rot="16200000">
            <a:off x="3892619" y="2833760"/>
            <a:ext cx="777791" cy="553127"/>
          </a:xfrm>
          <a:prstGeom prst="rightArrow">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973601" y="2721428"/>
            <a:ext cx="3556000" cy="646331"/>
          </a:xfrm>
          <a:prstGeom prst="rect">
            <a:avLst/>
          </a:prstGeom>
          <a:noFill/>
        </p:spPr>
        <p:txBody>
          <a:bodyPr wrap="square" rtlCol="0">
            <a:spAutoFit/>
          </a:bodyPr>
          <a:lstStyle/>
          <a:p>
            <a:r>
              <a:rPr lang="en-US" sz="1200" b="1" dirty="0" smtClean="0"/>
              <a:t>Modular</a:t>
            </a:r>
          </a:p>
          <a:p>
            <a:r>
              <a:rPr lang="en-US" sz="1200" b="1" dirty="0" smtClean="0"/>
              <a:t> code &amp;</a:t>
            </a:r>
          </a:p>
          <a:p>
            <a:r>
              <a:rPr lang="en-US" sz="1200" b="1" dirty="0" smtClean="0"/>
              <a:t>Test code</a:t>
            </a:r>
            <a:endParaRPr lang="en-US" sz="1200" b="1" dirty="0"/>
          </a:p>
        </p:txBody>
      </p:sp>
      <p:pic>
        <p:nvPicPr>
          <p:cNvPr id="16" name="Picture 15"/>
          <p:cNvPicPr>
            <a:picLocks noChangeAspect="1"/>
          </p:cNvPicPr>
          <p:nvPr/>
        </p:nvPicPr>
        <p:blipFill>
          <a:blip r:embed="rId3"/>
          <a:stretch>
            <a:fillRect/>
          </a:stretch>
        </p:blipFill>
        <p:spPr>
          <a:xfrm>
            <a:off x="3632396" y="1409705"/>
            <a:ext cx="1196704" cy="1246567"/>
          </a:xfrm>
          <a:prstGeom prst="rect">
            <a:avLst/>
          </a:prstGeom>
        </p:spPr>
      </p:pic>
      <p:sp>
        <p:nvSpPr>
          <p:cNvPr id="17" name="TextBox 16"/>
          <p:cNvSpPr txBox="1"/>
          <p:nvPr/>
        </p:nvSpPr>
        <p:spPr>
          <a:xfrm>
            <a:off x="4829100" y="1379434"/>
            <a:ext cx="2222496" cy="1477328"/>
          </a:xfrm>
          <a:prstGeom prst="rect">
            <a:avLst/>
          </a:prstGeom>
          <a:noFill/>
        </p:spPr>
        <p:txBody>
          <a:bodyPr wrap="none" rtlCol="0">
            <a:spAutoFit/>
          </a:bodyPr>
          <a:lstStyle/>
          <a:p>
            <a:r>
              <a:rPr lang="en-US" b="1" i="1" dirty="0" smtClean="0"/>
              <a:t>Papers describing an</a:t>
            </a:r>
          </a:p>
          <a:p>
            <a:r>
              <a:rPr lang="en-US" b="1" i="1" dirty="0" smtClean="0"/>
              <a:t>open-access tool</a:t>
            </a:r>
          </a:p>
          <a:p>
            <a:r>
              <a:rPr lang="en-US" b="1" i="1" dirty="0" smtClean="0"/>
              <a:t>implementing</a:t>
            </a:r>
          </a:p>
          <a:p>
            <a:r>
              <a:rPr lang="en-US" b="1" i="1" dirty="0" smtClean="0"/>
              <a:t> the method</a:t>
            </a:r>
          </a:p>
          <a:p>
            <a:endParaRPr lang="en-US" b="1" i="1" dirty="0" smtClean="0"/>
          </a:p>
        </p:txBody>
      </p:sp>
      <p:sp>
        <p:nvSpPr>
          <p:cNvPr id="18" name="Rectangle 17"/>
          <p:cNvSpPr/>
          <p:nvPr/>
        </p:nvSpPr>
        <p:spPr>
          <a:xfrm>
            <a:off x="-39315" y="1455943"/>
            <a:ext cx="4572000" cy="1200329"/>
          </a:xfrm>
          <a:prstGeom prst="rect">
            <a:avLst/>
          </a:prstGeom>
        </p:spPr>
        <p:txBody>
          <a:bodyPr>
            <a:spAutoFit/>
          </a:bodyPr>
          <a:lstStyle/>
          <a:p>
            <a:r>
              <a:rPr lang="en-US" b="1" i="1" dirty="0" smtClean="0"/>
              <a:t>Papers </a:t>
            </a:r>
          </a:p>
          <a:p>
            <a:r>
              <a:rPr lang="en-US" b="1" i="1" dirty="0" smtClean="0"/>
              <a:t>describing</a:t>
            </a:r>
          </a:p>
          <a:p>
            <a:r>
              <a:rPr lang="en-US" b="1" i="1" dirty="0"/>
              <a:t> </a:t>
            </a:r>
            <a:r>
              <a:rPr lang="en-US" b="1" i="1" dirty="0" smtClean="0"/>
              <a:t>new versions </a:t>
            </a:r>
          </a:p>
          <a:p>
            <a:r>
              <a:rPr lang="en-US" b="1" i="1" dirty="0" smtClean="0"/>
              <a:t>of the tool</a:t>
            </a:r>
            <a:endParaRPr lang="en-US" b="1" i="1" dirty="0"/>
          </a:p>
        </p:txBody>
      </p:sp>
      <p:sp>
        <p:nvSpPr>
          <p:cNvPr id="19" name="Right Arrow 18"/>
          <p:cNvSpPr/>
          <p:nvPr/>
        </p:nvSpPr>
        <p:spPr>
          <a:xfrm rot="10800000">
            <a:off x="2558190" y="1662944"/>
            <a:ext cx="777791" cy="553127"/>
          </a:xfrm>
          <a:prstGeom prst="rightArrow">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a:stretch>
            <a:fillRect/>
          </a:stretch>
        </p:blipFill>
        <p:spPr>
          <a:xfrm>
            <a:off x="1361485" y="1409705"/>
            <a:ext cx="1196704" cy="1246567"/>
          </a:xfrm>
          <a:prstGeom prst="rect">
            <a:avLst/>
          </a:prstGeom>
        </p:spPr>
      </p:pic>
    </p:spTree>
    <p:extLst>
      <p:ext uri="{BB962C8B-B14F-4D97-AF65-F5344CB8AC3E}">
        <p14:creationId xmlns:p14="http://schemas.microsoft.com/office/powerpoint/2010/main" val="38668230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532685" y="6614105"/>
            <a:ext cx="4611315" cy="261610"/>
          </a:xfrm>
          <a:prstGeom prst="rect">
            <a:avLst/>
          </a:prstGeom>
        </p:spPr>
        <p:txBody>
          <a:bodyPr wrap="none">
            <a:spAutoFit/>
          </a:bodyPr>
          <a:lstStyle/>
          <a:p>
            <a:r>
              <a:rPr lang="en-US" sz="1100" b="1" dirty="0">
                <a:solidFill>
                  <a:srgbClr val="FF6600"/>
                </a:solidFill>
              </a:rPr>
              <a:t>Source: </a:t>
            </a:r>
            <a:r>
              <a:rPr lang="en-US" sz="1100" b="1" dirty="0">
                <a:solidFill>
                  <a:srgbClr val="000000"/>
                </a:solidFill>
              </a:rPr>
              <a:t>http://</a:t>
            </a:r>
            <a:r>
              <a:rPr lang="en-US" sz="1100" b="1" dirty="0" err="1">
                <a:solidFill>
                  <a:srgbClr val="000000"/>
                </a:solidFill>
              </a:rPr>
              <a:t>www.ijasrjournal.org</a:t>
            </a:r>
            <a:r>
              <a:rPr lang="en-US" sz="1100" b="1" dirty="0">
                <a:solidFill>
                  <a:srgbClr val="000000"/>
                </a:solidFill>
              </a:rPr>
              <a:t>/</a:t>
            </a:r>
            <a:r>
              <a:rPr lang="en-US" sz="1100" b="1" dirty="0" err="1">
                <a:solidFill>
                  <a:srgbClr val="000000"/>
                </a:solidFill>
              </a:rPr>
              <a:t>wp</a:t>
            </a:r>
            <a:r>
              <a:rPr lang="en-US" sz="1100" b="1" dirty="0">
                <a:solidFill>
                  <a:srgbClr val="000000"/>
                </a:solidFill>
              </a:rPr>
              <a:t>-content/uploads/2014/04/111.jpg</a:t>
            </a:r>
            <a:endParaRPr lang="en-US" sz="1100" dirty="0">
              <a:solidFill>
                <a:srgbClr val="000000"/>
              </a:solidFill>
            </a:endParaRPr>
          </a:p>
        </p:txBody>
      </p:sp>
      <p:pic>
        <p:nvPicPr>
          <p:cNvPr id="2" name="Picture 1"/>
          <p:cNvPicPr>
            <a:picLocks noChangeAspect="1"/>
          </p:cNvPicPr>
          <p:nvPr/>
        </p:nvPicPr>
        <p:blipFill>
          <a:blip r:embed="rId3"/>
          <a:stretch>
            <a:fillRect/>
          </a:stretch>
        </p:blipFill>
        <p:spPr>
          <a:xfrm>
            <a:off x="3335981" y="3644758"/>
            <a:ext cx="1814285" cy="1889880"/>
          </a:xfrm>
          <a:prstGeom prst="rect">
            <a:avLst/>
          </a:prstGeom>
        </p:spPr>
      </p:pic>
      <p:sp>
        <p:nvSpPr>
          <p:cNvPr id="4" name="Title 1"/>
          <p:cNvSpPr txBox="1">
            <a:spLocks/>
          </p:cNvSpPr>
          <p:nvPr/>
        </p:nvSpPr>
        <p:spPr>
          <a:xfrm>
            <a:off x="0" y="-96927"/>
            <a:ext cx="91440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rgbClr val="FF6600"/>
                </a:solidFill>
              </a:rPr>
              <a:t>Polishing and Publishing – Thinking Long Term</a:t>
            </a:r>
            <a:endParaRPr lang="en-US" sz="4000" dirty="0">
              <a:solidFill>
                <a:srgbClr val="FF6600"/>
              </a:solidFill>
            </a:endParaRPr>
          </a:p>
        </p:txBody>
      </p:sp>
      <p:sp>
        <p:nvSpPr>
          <p:cNvPr id="5" name="Right Arrow 4"/>
          <p:cNvSpPr/>
          <p:nvPr/>
        </p:nvSpPr>
        <p:spPr>
          <a:xfrm rot="20456455">
            <a:off x="5306319" y="3315180"/>
            <a:ext cx="2016630" cy="553127"/>
          </a:xfrm>
          <a:prstGeom prst="rightArrow">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7357985" y="2410576"/>
            <a:ext cx="1229634" cy="1280869"/>
          </a:xfrm>
          <a:prstGeom prst="rect">
            <a:avLst/>
          </a:prstGeom>
        </p:spPr>
      </p:pic>
      <p:sp>
        <p:nvSpPr>
          <p:cNvPr id="6" name="TextBox 5"/>
          <p:cNvSpPr txBox="1"/>
          <p:nvPr/>
        </p:nvSpPr>
        <p:spPr>
          <a:xfrm>
            <a:off x="3422954" y="5534638"/>
            <a:ext cx="1551289" cy="369332"/>
          </a:xfrm>
          <a:prstGeom prst="rect">
            <a:avLst/>
          </a:prstGeom>
          <a:noFill/>
        </p:spPr>
        <p:txBody>
          <a:bodyPr wrap="none" rtlCol="0">
            <a:spAutoFit/>
          </a:bodyPr>
          <a:lstStyle/>
          <a:p>
            <a:r>
              <a:rPr lang="en-US" b="1" dirty="0" smtClean="0"/>
              <a:t>Original Paper</a:t>
            </a:r>
            <a:endParaRPr lang="en-US" b="1" dirty="0"/>
          </a:p>
        </p:txBody>
      </p:sp>
      <p:sp>
        <p:nvSpPr>
          <p:cNvPr id="9" name="TextBox 8"/>
          <p:cNvSpPr txBox="1"/>
          <p:nvPr/>
        </p:nvSpPr>
        <p:spPr>
          <a:xfrm>
            <a:off x="5672668" y="3822954"/>
            <a:ext cx="3556000" cy="646331"/>
          </a:xfrm>
          <a:prstGeom prst="rect">
            <a:avLst/>
          </a:prstGeom>
          <a:noFill/>
        </p:spPr>
        <p:txBody>
          <a:bodyPr wrap="square" rtlCol="0">
            <a:spAutoFit/>
          </a:bodyPr>
          <a:lstStyle/>
          <a:p>
            <a:r>
              <a:rPr lang="en-US" sz="1200" b="1" dirty="0" smtClean="0"/>
              <a:t> Reproducible/</a:t>
            </a:r>
          </a:p>
          <a:p>
            <a:r>
              <a:rPr lang="en-US" sz="1200" b="1" dirty="0" smtClean="0"/>
              <a:t>automated</a:t>
            </a:r>
          </a:p>
          <a:p>
            <a:r>
              <a:rPr lang="en-US" sz="1200" b="1" dirty="0" smtClean="0"/>
              <a:t> analysis</a:t>
            </a:r>
            <a:endParaRPr lang="en-US" sz="1200" b="1" dirty="0"/>
          </a:p>
        </p:txBody>
      </p:sp>
      <p:sp>
        <p:nvSpPr>
          <p:cNvPr id="10" name="TextBox 9"/>
          <p:cNvSpPr txBox="1"/>
          <p:nvPr/>
        </p:nvSpPr>
        <p:spPr>
          <a:xfrm>
            <a:off x="7357985" y="1409705"/>
            <a:ext cx="1776498" cy="923330"/>
          </a:xfrm>
          <a:prstGeom prst="rect">
            <a:avLst/>
          </a:prstGeom>
          <a:noFill/>
        </p:spPr>
        <p:txBody>
          <a:bodyPr wrap="none" rtlCol="0">
            <a:spAutoFit/>
          </a:bodyPr>
          <a:lstStyle/>
          <a:p>
            <a:r>
              <a:rPr lang="en-US" b="1" i="1" dirty="0" smtClean="0"/>
              <a:t>Papers applying</a:t>
            </a:r>
          </a:p>
          <a:p>
            <a:r>
              <a:rPr lang="en-US" b="1" i="1" dirty="0" smtClean="0"/>
              <a:t> method to new </a:t>
            </a:r>
          </a:p>
          <a:p>
            <a:r>
              <a:rPr lang="en-US" b="1" i="1" dirty="0" smtClean="0"/>
              <a:t>problems</a:t>
            </a:r>
          </a:p>
        </p:txBody>
      </p:sp>
      <p:sp>
        <p:nvSpPr>
          <p:cNvPr id="11" name="Right Arrow 10"/>
          <p:cNvSpPr/>
          <p:nvPr/>
        </p:nvSpPr>
        <p:spPr>
          <a:xfrm>
            <a:off x="5397269" y="4309572"/>
            <a:ext cx="1819140" cy="553127"/>
          </a:xfrm>
          <a:prstGeom prst="rightArrow">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7357985" y="3939889"/>
            <a:ext cx="1229634" cy="1280869"/>
          </a:xfrm>
          <a:prstGeom prst="rect">
            <a:avLst/>
          </a:prstGeom>
        </p:spPr>
      </p:pic>
      <p:sp>
        <p:nvSpPr>
          <p:cNvPr id="14" name="Right Arrow 13"/>
          <p:cNvSpPr/>
          <p:nvPr/>
        </p:nvSpPr>
        <p:spPr>
          <a:xfrm rot="16200000">
            <a:off x="3892619" y="2833760"/>
            <a:ext cx="777791" cy="553127"/>
          </a:xfrm>
          <a:prstGeom prst="rightArrow">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973601" y="2721428"/>
            <a:ext cx="3556000" cy="646331"/>
          </a:xfrm>
          <a:prstGeom prst="rect">
            <a:avLst/>
          </a:prstGeom>
          <a:noFill/>
        </p:spPr>
        <p:txBody>
          <a:bodyPr wrap="square" rtlCol="0">
            <a:spAutoFit/>
          </a:bodyPr>
          <a:lstStyle/>
          <a:p>
            <a:r>
              <a:rPr lang="en-US" sz="1200" b="1" dirty="0" smtClean="0"/>
              <a:t>Modular</a:t>
            </a:r>
          </a:p>
          <a:p>
            <a:r>
              <a:rPr lang="en-US" sz="1200" b="1" dirty="0" smtClean="0"/>
              <a:t> code &amp;</a:t>
            </a:r>
          </a:p>
          <a:p>
            <a:r>
              <a:rPr lang="en-US" sz="1200" b="1" dirty="0" smtClean="0"/>
              <a:t>Test code</a:t>
            </a:r>
            <a:endParaRPr lang="en-US" sz="1200" b="1" dirty="0"/>
          </a:p>
        </p:txBody>
      </p:sp>
      <p:pic>
        <p:nvPicPr>
          <p:cNvPr id="16" name="Picture 15"/>
          <p:cNvPicPr>
            <a:picLocks noChangeAspect="1"/>
          </p:cNvPicPr>
          <p:nvPr/>
        </p:nvPicPr>
        <p:blipFill>
          <a:blip r:embed="rId3"/>
          <a:stretch>
            <a:fillRect/>
          </a:stretch>
        </p:blipFill>
        <p:spPr>
          <a:xfrm>
            <a:off x="3632396" y="1409705"/>
            <a:ext cx="1196704" cy="1246567"/>
          </a:xfrm>
          <a:prstGeom prst="rect">
            <a:avLst/>
          </a:prstGeom>
        </p:spPr>
      </p:pic>
      <p:sp>
        <p:nvSpPr>
          <p:cNvPr id="17" name="TextBox 16"/>
          <p:cNvSpPr txBox="1"/>
          <p:nvPr/>
        </p:nvSpPr>
        <p:spPr>
          <a:xfrm>
            <a:off x="4829100" y="1379434"/>
            <a:ext cx="2222496" cy="1477328"/>
          </a:xfrm>
          <a:prstGeom prst="rect">
            <a:avLst/>
          </a:prstGeom>
          <a:noFill/>
        </p:spPr>
        <p:txBody>
          <a:bodyPr wrap="none" rtlCol="0">
            <a:spAutoFit/>
          </a:bodyPr>
          <a:lstStyle/>
          <a:p>
            <a:r>
              <a:rPr lang="en-US" b="1" i="1" dirty="0" smtClean="0"/>
              <a:t>Papers describing an</a:t>
            </a:r>
          </a:p>
          <a:p>
            <a:r>
              <a:rPr lang="en-US" b="1" i="1" dirty="0" smtClean="0"/>
              <a:t>open-access tool</a:t>
            </a:r>
          </a:p>
          <a:p>
            <a:r>
              <a:rPr lang="en-US" b="1" i="1" dirty="0" smtClean="0"/>
              <a:t>implementing</a:t>
            </a:r>
          </a:p>
          <a:p>
            <a:r>
              <a:rPr lang="en-US" b="1" i="1" dirty="0" smtClean="0"/>
              <a:t> the method</a:t>
            </a:r>
          </a:p>
          <a:p>
            <a:endParaRPr lang="en-US" b="1" i="1" dirty="0" smtClean="0"/>
          </a:p>
        </p:txBody>
      </p:sp>
      <p:sp>
        <p:nvSpPr>
          <p:cNvPr id="18" name="Rectangle 17"/>
          <p:cNvSpPr/>
          <p:nvPr/>
        </p:nvSpPr>
        <p:spPr>
          <a:xfrm>
            <a:off x="-39315" y="1455943"/>
            <a:ext cx="4572000" cy="1200329"/>
          </a:xfrm>
          <a:prstGeom prst="rect">
            <a:avLst/>
          </a:prstGeom>
        </p:spPr>
        <p:txBody>
          <a:bodyPr>
            <a:spAutoFit/>
          </a:bodyPr>
          <a:lstStyle/>
          <a:p>
            <a:r>
              <a:rPr lang="en-US" b="1" i="1" dirty="0" smtClean="0"/>
              <a:t>Papers </a:t>
            </a:r>
          </a:p>
          <a:p>
            <a:r>
              <a:rPr lang="en-US" b="1" i="1" dirty="0" smtClean="0"/>
              <a:t>describing</a:t>
            </a:r>
          </a:p>
          <a:p>
            <a:r>
              <a:rPr lang="en-US" b="1" i="1" dirty="0"/>
              <a:t> </a:t>
            </a:r>
            <a:r>
              <a:rPr lang="en-US" b="1" i="1" dirty="0" smtClean="0"/>
              <a:t>new versions </a:t>
            </a:r>
          </a:p>
          <a:p>
            <a:r>
              <a:rPr lang="en-US" b="1" i="1" dirty="0" smtClean="0"/>
              <a:t>of the tool</a:t>
            </a:r>
            <a:endParaRPr lang="en-US" b="1" i="1" dirty="0"/>
          </a:p>
        </p:txBody>
      </p:sp>
      <p:sp>
        <p:nvSpPr>
          <p:cNvPr id="19" name="Right Arrow 18"/>
          <p:cNvSpPr/>
          <p:nvPr/>
        </p:nvSpPr>
        <p:spPr>
          <a:xfrm rot="10800000">
            <a:off x="2558190" y="1662944"/>
            <a:ext cx="777791" cy="553127"/>
          </a:xfrm>
          <a:prstGeom prst="rightArrow">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a:stretch>
            <a:fillRect/>
          </a:stretch>
        </p:blipFill>
        <p:spPr>
          <a:xfrm>
            <a:off x="1361485" y="1409705"/>
            <a:ext cx="1196704" cy="1246567"/>
          </a:xfrm>
          <a:prstGeom prst="rect">
            <a:avLst/>
          </a:prstGeom>
        </p:spPr>
      </p:pic>
    </p:spTree>
    <p:extLst>
      <p:ext uri="{BB962C8B-B14F-4D97-AF65-F5344CB8AC3E}">
        <p14:creationId xmlns:p14="http://schemas.microsoft.com/office/powerpoint/2010/main" val="33936668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stretch>
            <a:fillRect/>
          </a:stretch>
        </p:blipFill>
        <p:spPr>
          <a:xfrm>
            <a:off x="7357986" y="5534638"/>
            <a:ext cx="1077234" cy="1122119"/>
          </a:xfrm>
          <a:prstGeom prst="rect">
            <a:avLst/>
          </a:prstGeom>
        </p:spPr>
      </p:pic>
      <p:sp>
        <p:nvSpPr>
          <p:cNvPr id="8" name="Rectangle 7"/>
          <p:cNvSpPr/>
          <p:nvPr/>
        </p:nvSpPr>
        <p:spPr>
          <a:xfrm>
            <a:off x="4532685" y="6614105"/>
            <a:ext cx="4611315" cy="261610"/>
          </a:xfrm>
          <a:prstGeom prst="rect">
            <a:avLst/>
          </a:prstGeom>
        </p:spPr>
        <p:txBody>
          <a:bodyPr wrap="none">
            <a:spAutoFit/>
          </a:bodyPr>
          <a:lstStyle/>
          <a:p>
            <a:r>
              <a:rPr lang="en-US" sz="1100" b="1" dirty="0">
                <a:solidFill>
                  <a:srgbClr val="FF6600"/>
                </a:solidFill>
              </a:rPr>
              <a:t>Source: </a:t>
            </a:r>
            <a:r>
              <a:rPr lang="en-US" sz="1100" b="1" dirty="0">
                <a:solidFill>
                  <a:srgbClr val="000000"/>
                </a:solidFill>
              </a:rPr>
              <a:t>http://</a:t>
            </a:r>
            <a:r>
              <a:rPr lang="en-US" sz="1100" b="1" dirty="0" err="1">
                <a:solidFill>
                  <a:srgbClr val="000000"/>
                </a:solidFill>
              </a:rPr>
              <a:t>www.ijasrjournal.org</a:t>
            </a:r>
            <a:r>
              <a:rPr lang="en-US" sz="1100" b="1" dirty="0">
                <a:solidFill>
                  <a:srgbClr val="000000"/>
                </a:solidFill>
              </a:rPr>
              <a:t>/</a:t>
            </a:r>
            <a:r>
              <a:rPr lang="en-US" sz="1100" b="1" dirty="0" err="1">
                <a:solidFill>
                  <a:srgbClr val="000000"/>
                </a:solidFill>
              </a:rPr>
              <a:t>wp</a:t>
            </a:r>
            <a:r>
              <a:rPr lang="en-US" sz="1100" b="1" dirty="0">
                <a:solidFill>
                  <a:srgbClr val="000000"/>
                </a:solidFill>
              </a:rPr>
              <a:t>-content/uploads/2014/04/111.jpg</a:t>
            </a:r>
            <a:endParaRPr lang="en-US" sz="1100" dirty="0">
              <a:solidFill>
                <a:srgbClr val="000000"/>
              </a:solidFill>
            </a:endParaRPr>
          </a:p>
        </p:txBody>
      </p:sp>
      <p:pic>
        <p:nvPicPr>
          <p:cNvPr id="2" name="Picture 1"/>
          <p:cNvPicPr>
            <a:picLocks noChangeAspect="1"/>
          </p:cNvPicPr>
          <p:nvPr/>
        </p:nvPicPr>
        <p:blipFill>
          <a:blip r:embed="rId3"/>
          <a:stretch>
            <a:fillRect/>
          </a:stretch>
        </p:blipFill>
        <p:spPr>
          <a:xfrm>
            <a:off x="3335981" y="3644758"/>
            <a:ext cx="1814285" cy="1889880"/>
          </a:xfrm>
          <a:prstGeom prst="rect">
            <a:avLst/>
          </a:prstGeom>
        </p:spPr>
      </p:pic>
      <p:sp>
        <p:nvSpPr>
          <p:cNvPr id="4" name="Title 1"/>
          <p:cNvSpPr txBox="1">
            <a:spLocks/>
          </p:cNvSpPr>
          <p:nvPr/>
        </p:nvSpPr>
        <p:spPr>
          <a:xfrm>
            <a:off x="0" y="-96927"/>
            <a:ext cx="91440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rgbClr val="FF6600"/>
                </a:solidFill>
              </a:rPr>
              <a:t>Polishing and Publishing – Thinking Long Term</a:t>
            </a:r>
            <a:endParaRPr lang="en-US" sz="4000" dirty="0">
              <a:solidFill>
                <a:srgbClr val="FF6600"/>
              </a:solidFill>
            </a:endParaRPr>
          </a:p>
        </p:txBody>
      </p:sp>
      <p:sp>
        <p:nvSpPr>
          <p:cNvPr id="5" name="Right Arrow 4"/>
          <p:cNvSpPr/>
          <p:nvPr/>
        </p:nvSpPr>
        <p:spPr>
          <a:xfrm rot="20456455">
            <a:off x="5306319" y="3315180"/>
            <a:ext cx="2016630" cy="553127"/>
          </a:xfrm>
          <a:prstGeom prst="rightArrow">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7357985" y="2410576"/>
            <a:ext cx="1229634" cy="1280869"/>
          </a:xfrm>
          <a:prstGeom prst="rect">
            <a:avLst/>
          </a:prstGeom>
        </p:spPr>
      </p:pic>
      <p:sp>
        <p:nvSpPr>
          <p:cNvPr id="6" name="TextBox 5"/>
          <p:cNvSpPr txBox="1"/>
          <p:nvPr/>
        </p:nvSpPr>
        <p:spPr>
          <a:xfrm>
            <a:off x="3422954" y="5534638"/>
            <a:ext cx="1551289" cy="369332"/>
          </a:xfrm>
          <a:prstGeom prst="rect">
            <a:avLst/>
          </a:prstGeom>
          <a:noFill/>
        </p:spPr>
        <p:txBody>
          <a:bodyPr wrap="none" rtlCol="0">
            <a:spAutoFit/>
          </a:bodyPr>
          <a:lstStyle/>
          <a:p>
            <a:r>
              <a:rPr lang="en-US" b="1" dirty="0" smtClean="0"/>
              <a:t>Original Paper</a:t>
            </a:r>
            <a:endParaRPr lang="en-US" b="1" dirty="0"/>
          </a:p>
        </p:txBody>
      </p:sp>
      <p:sp>
        <p:nvSpPr>
          <p:cNvPr id="9" name="TextBox 8"/>
          <p:cNvSpPr txBox="1"/>
          <p:nvPr/>
        </p:nvSpPr>
        <p:spPr>
          <a:xfrm>
            <a:off x="5672668" y="3822954"/>
            <a:ext cx="3556000" cy="646331"/>
          </a:xfrm>
          <a:prstGeom prst="rect">
            <a:avLst/>
          </a:prstGeom>
          <a:noFill/>
        </p:spPr>
        <p:txBody>
          <a:bodyPr wrap="square" rtlCol="0">
            <a:spAutoFit/>
          </a:bodyPr>
          <a:lstStyle/>
          <a:p>
            <a:r>
              <a:rPr lang="en-US" sz="1200" b="1" dirty="0" smtClean="0"/>
              <a:t> Reproducible/</a:t>
            </a:r>
          </a:p>
          <a:p>
            <a:r>
              <a:rPr lang="en-US" sz="1200" b="1" dirty="0" smtClean="0"/>
              <a:t>automated</a:t>
            </a:r>
          </a:p>
          <a:p>
            <a:r>
              <a:rPr lang="en-US" sz="1200" b="1" dirty="0" smtClean="0"/>
              <a:t> analysis</a:t>
            </a:r>
            <a:endParaRPr lang="en-US" sz="1200" b="1" dirty="0"/>
          </a:p>
        </p:txBody>
      </p:sp>
      <p:sp>
        <p:nvSpPr>
          <p:cNvPr id="10" name="TextBox 9"/>
          <p:cNvSpPr txBox="1"/>
          <p:nvPr/>
        </p:nvSpPr>
        <p:spPr>
          <a:xfrm>
            <a:off x="7357985" y="1409705"/>
            <a:ext cx="1776498" cy="923330"/>
          </a:xfrm>
          <a:prstGeom prst="rect">
            <a:avLst/>
          </a:prstGeom>
          <a:noFill/>
        </p:spPr>
        <p:txBody>
          <a:bodyPr wrap="none" rtlCol="0">
            <a:spAutoFit/>
          </a:bodyPr>
          <a:lstStyle/>
          <a:p>
            <a:r>
              <a:rPr lang="en-US" b="1" i="1" dirty="0" smtClean="0"/>
              <a:t>Papers applying</a:t>
            </a:r>
          </a:p>
          <a:p>
            <a:r>
              <a:rPr lang="en-US" b="1" i="1" dirty="0" smtClean="0"/>
              <a:t> method to new </a:t>
            </a:r>
          </a:p>
          <a:p>
            <a:r>
              <a:rPr lang="en-US" b="1" i="1" dirty="0" smtClean="0"/>
              <a:t>problems</a:t>
            </a:r>
          </a:p>
        </p:txBody>
      </p:sp>
      <p:sp>
        <p:nvSpPr>
          <p:cNvPr id="11" name="Right Arrow 10"/>
          <p:cNvSpPr/>
          <p:nvPr/>
        </p:nvSpPr>
        <p:spPr>
          <a:xfrm>
            <a:off x="5397269" y="4309572"/>
            <a:ext cx="1819140" cy="553127"/>
          </a:xfrm>
          <a:prstGeom prst="rightArrow">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7357985" y="3939889"/>
            <a:ext cx="1229634" cy="1280869"/>
          </a:xfrm>
          <a:prstGeom prst="rect">
            <a:avLst/>
          </a:prstGeom>
        </p:spPr>
      </p:pic>
      <p:sp>
        <p:nvSpPr>
          <p:cNvPr id="14" name="Right Arrow 13"/>
          <p:cNvSpPr/>
          <p:nvPr/>
        </p:nvSpPr>
        <p:spPr>
          <a:xfrm rot="16200000">
            <a:off x="3892619" y="2833760"/>
            <a:ext cx="777791" cy="553127"/>
          </a:xfrm>
          <a:prstGeom prst="rightArrow">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973601" y="2721428"/>
            <a:ext cx="3556000" cy="646331"/>
          </a:xfrm>
          <a:prstGeom prst="rect">
            <a:avLst/>
          </a:prstGeom>
          <a:noFill/>
        </p:spPr>
        <p:txBody>
          <a:bodyPr wrap="square" rtlCol="0">
            <a:spAutoFit/>
          </a:bodyPr>
          <a:lstStyle/>
          <a:p>
            <a:r>
              <a:rPr lang="en-US" sz="1200" b="1" dirty="0" smtClean="0"/>
              <a:t>Modular</a:t>
            </a:r>
          </a:p>
          <a:p>
            <a:r>
              <a:rPr lang="en-US" sz="1200" b="1" dirty="0" smtClean="0"/>
              <a:t> code &amp;</a:t>
            </a:r>
          </a:p>
          <a:p>
            <a:r>
              <a:rPr lang="en-US" sz="1200" b="1" dirty="0" smtClean="0"/>
              <a:t>Test code</a:t>
            </a:r>
            <a:endParaRPr lang="en-US" sz="1200" b="1" dirty="0"/>
          </a:p>
        </p:txBody>
      </p:sp>
      <p:pic>
        <p:nvPicPr>
          <p:cNvPr id="16" name="Picture 15"/>
          <p:cNvPicPr>
            <a:picLocks noChangeAspect="1"/>
          </p:cNvPicPr>
          <p:nvPr/>
        </p:nvPicPr>
        <p:blipFill>
          <a:blip r:embed="rId3"/>
          <a:stretch>
            <a:fillRect/>
          </a:stretch>
        </p:blipFill>
        <p:spPr>
          <a:xfrm>
            <a:off x="3632396" y="1409705"/>
            <a:ext cx="1196704" cy="1246567"/>
          </a:xfrm>
          <a:prstGeom prst="rect">
            <a:avLst/>
          </a:prstGeom>
        </p:spPr>
      </p:pic>
      <p:sp>
        <p:nvSpPr>
          <p:cNvPr id="17" name="TextBox 16"/>
          <p:cNvSpPr txBox="1"/>
          <p:nvPr/>
        </p:nvSpPr>
        <p:spPr>
          <a:xfrm>
            <a:off x="4829100" y="1379434"/>
            <a:ext cx="2222496" cy="1477328"/>
          </a:xfrm>
          <a:prstGeom prst="rect">
            <a:avLst/>
          </a:prstGeom>
          <a:noFill/>
        </p:spPr>
        <p:txBody>
          <a:bodyPr wrap="none" rtlCol="0">
            <a:spAutoFit/>
          </a:bodyPr>
          <a:lstStyle/>
          <a:p>
            <a:r>
              <a:rPr lang="en-US" b="1" i="1" dirty="0" smtClean="0"/>
              <a:t>Papers describing an</a:t>
            </a:r>
          </a:p>
          <a:p>
            <a:r>
              <a:rPr lang="en-US" b="1" i="1" dirty="0" smtClean="0"/>
              <a:t>open-access tool</a:t>
            </a:r>
          </a:p>
          <a:p>
            <a:r>
              <a:rPr lang="en-US" b="1" i="1" dirty="0" smtClean="0"/>
              <a:t>implementing</a:t>
            </a:r>
          </a:p>
          <a:p>
            <a:r>
              <a:rPr lang="en-US" b="1" i="1" dirty="0" smtClean="0"/>
              <a:t> the method</a:t>
            </a:r>
          </a:p>
          <a:p>
            <a:endParaRPr lang="en-US" b="1" i="1" dirty="0" smtClean="0"/>
          </a:p>
        </p:txBody>
      </p:sp>
      <p:sp>
        <p:nvSpPr>
          <p:cNvPr id="18" name="Rectangle 17"/>
          <p:cNvSpPr/>
          <p:nvPr/>
        </p:nvSpPr>
        <p:spPr>
          <a:xfrm>
            <a:off x="-39315" y="1455943"/>
            <a:ext cx="4572000" cy="1200329"/>
          </a:xfrm>
          <a:prstGeom prst="rect">
            <a:avLst/>
          </a:prstGeom>
        </p:spPr>
        <p:txBody>
          <a:bodyPr>
            <a:spAutoFit/>
          </a:bodyPr>
          <a:lstStyle/>
          <a:p>
            <a:r>
              <a:rPr lang="en-US" b="1" i="1" dirty="0" smtClean="0"/>
              <a:t>Papers </a:t>
            </a:r>
          </a:p>
          <a:p>
            <a:r>
              <a:rPr lang="en-US" b="1" i="1" dirty="0" smtClean="0"/>
              <a:t>describing</a:t>
            </a:r>
          </a:p>
          <a:p>
            <a:r>
              <a:rPr lang="en-US" b="1" i="1" dirty="0"/>
              <a:t> </a:t>
            </a:r>
            <a:r>
              <a:rPr lang="en-US" b="1" i="1" dirty="0" smtClean="0"/>
              <a:t>new versions </a:t>
            </a:r>
          </a:p>
          <a:p>
            <a:r>
              <a:rPr lang="en-US" b="1" i="1" dirty="0" smtClean="0"/>
              <a:t>of the tool</a:t>
            </a:r>
            <a:endParaRPr lang="en-US" b="1" i="1" dirty="0"/>
          </a:p>
        </p:txBody>
      </p:sp>
      <p:sp>
        <p:nvSpPr>
          <p:cNvPr id="19" name="Right Arrow 18"/>
          <p:cNvSpPr/>
          <p:nvPr/>
        </p:nvSpPr>
        <p:spPr>
          <a:xfrm rot="10800000">
            <a:off x="2558190" y="1662944"/>
            <a:ext cx="777791" cy="553127"/>
          </a:xfrm>
          <a:prstGeom prst="rightArrow">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a:stretch>
            <a:fillRect/>
          </a:stretch>
        </p:blipFill>
        <p:spPr>
          <a:xfrm>
            <a:off x="1361485" y="1409705"/>
            <a:ext cx="1196704" cy="1246567"/>
          </a:xfrm>
          <a:prstGeom prst="rect">
            <a:avLst/>
          </a:prstGeom>
        </p:spPr>
      </p:pic>
      <p:sp>
        <p:nvSpPr>
          <p:cNvPr id="21" name="Right Arrow 20"/>
          <p:cNvSpPr/>
          <p:nvPr/>
        </p:nvSpPr>
        <p:spPr>
          <a:xfrm rot="5400000">
            <a:off x="7541949" y="5215422"/>
            <a:ext cx="568103" cy="553127"/>
          </a:xfrm>
          <a:prstGeom prst="rightArrow">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5982306" y="5012701"/>
            <a:ext cx="3556000" cy="646331"/>
          </a:xfrm>
          <a:prstGeom prst="rect">
            <a:avLst/>
          </a:prstGeom>
          <a:noFill/>
        </p:spPr>
        <p:txBody>
          <a:bodyPr wrap="square" rtlCol="0">
            <a:spAutoFit/>
          </a:bodyPr>
          <a:lstStyle/>
          <a:p>
            <a:r>
              <a:rPr lang="en-US" sz="1200" b="1" dirty="0" smtClean="0"/>
              <a:t>Consistent &amp;</a:t>
            </a:r>
          </a:p>
          <a:p>
            <a:r>
              <a:rPr lang="en-US" sz="1200" b="1" dirty="0" smtClean="0"/>
              <a:t>Comparable metadata</a:t>
            </a:r>
          </a:p>
          <a:p>
            <a:r>
              <a:rPr lang="en-US" sz="1200" b="1" dirty="0" smtClean="0"/>
              <a:t>and methods</a:t>
            </a:r>
            <a:endParaRPr lang="en-US" sz="1200" b="1" dirty="0"/>
          </a:p>
        </p:txBody>
      </p:sp>
      <p:sp>
        <p:nvSpPr>
          <p:cNvPr id="24" name="TextBox 23"/>
          <p:cNvSpPr txBox="1"/>
          <p:nvPr/>
        </p:nvSpPr>
        <p:spPr>
          <a:xfrm>
            <a:off x="5588003" y="6208316"/>
            <a:ext cx="1527406" cy="369332"/>
          </a:xfrm>
          <a:prstGeom prst="rect">
            <a:avLst/>
          </a:prstGeom>
          <a:noFill/>
        </p:spPr>
        <p:txBody>
          <a:bodyPr wrap="none" rtlCol="0">
            <a:spAutoFit/>
          </a:bodyPr>
          <a:lstStyle/>
          <a:p>
            <a:r>
              <a:rPr lang="en-US" b="1" i="1" dirty="0" err="1" smtClean="0"/>
              <a:t>Metaanalysis</a:t>
            </a:r>
            <a:endParaRPr lang="en-US" b="1" i="1" dirty="0" smtClean="0"/>
          </a:p>
        </p:txBody>
      </p:sp>
    </p:spTree>
    <p:extLst>
      <p:ext uri="{BB962C8B-B14F-4D97-AF65-F5344CB8AC3E}">
        <p14:creationId xmlns:p14="http://schemas.microsoft.com/office/powerpoint/2010/main" val="35006870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96927"/>
            <a:ext cx="91440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rgbClr val="FF6600"/>
                </a:solidFill>
              </a:rPr>
              <a:t>Polishing and Publishing</a:t>
            </a:r>
            <a:endParaRPr lang="en-US" sz="4000" dirty="0">
              <a:solidFill>
                <a:srgbClr val="FF6600"/>
              </a:solidFill>
            </a:endParaRPr>
          </a:p>
        </p:txBody>
      </p:sp>
      <p:sp>
        <p:nvSpPr>
          <p:cNvPr id="8" name="Rectangle 7"/>
          <p:cNvSpPr/>
          <p:nvPr/>
        </p:nvSpPr>
        <p:spPr>
          <a:xfrm>
            <a:off x="6006490" y="6614105"/>
            <a:ext cx="3137510" cy="261610"/>
          </a:xfrm>
          <a:prstGeom prst="rect">
            <a:avLst/>
          </a:prstGeom>
        </p:spPr>
        <p:txBody>
          <a:bodyPr wrap="none">
            <a:spAutoFit/>
          </a:bodyPr>
          <a:lstStyle/>
          <a:p>
            <a:r>
              <a:rPr lang="en-US" sz="1100" b="1" dirty="0" smtClean="0">
                <a:solidFill>
                  <a:srgbClr val="FF6600"/>
                </a:solidFill>
              </a:rPr>
              <a:t>Source: </a:t>
            </a:r>
            <a:r>
              <a:rPr lang="en-US" sz="1100" dirty="0" err="1" smtClean="0"/>
              <a:t>Koren</a:t>
            </a:r>
            <a:r>
              <a:rPr lang="en-US" sz="1100" dirty="0" smtClean="0"/>
              <a:t> </a:t>
            </a:r>
            <a:r>
              <a:rPr lang="en-US" sz="1100" i="1" dirty="0" smtClean="0"/>
              <a:t>et al.</a:t>
            </a:r>
            <a:r>
              <a:rPr lang="en-US" sz="1100" dirty="0" smtClean="0"/>
              <a:t>, </a:t>
            </a:r>
            <a:r>
              <a:rPr lang="en-US" sz="1100" dirty="0" err="1" smtClean="0"/>
              <a:t>PLoS</a:t>
            </a:r>
            <a:r>
              <a:rPr lang="en-US" sz="1100" dirty="0" smtClean="0"/>
              <a:t> Computational </a:t>
            </a:r>
            <a:r>
              <a:rPr lang="en-US" sz="1100" dirty="0" err="1" smtClean="0"/>
              <a:t>Biol</a:t>
            </a:r>
            <a:r>
              <a:rPr lang="en-US" sz="1100" dirty="0" smtClean="0"/>
              <a:t>, 2013</a:t>
            </a:r>
            <a:endParaRPr lang="en-US" sz="1100" dirty="0"/>
          </a:p>
        </p:txBody>
      </p:sp>
      <p:sp>
        <p:nvSpPr>
          <p:cNvPr id="7" name="Title 1"/>
          <p:cNvSpPr txBox="1">
            <a:spLocks/>
          </p:cNvSpPr>
          <p:nvPr/>
        </p:nvSpPr>
        <p:spPr>
          <a:xfrm>
            <a:off x="104019" y="1082813"/>
            <a:ext cx="9144000" cy="2037758"/>
          </a:xfrm>
          <a:prstGeom prst="rect">
            <a:avLst/>
          </a:prstGeom>
        </p:spPr>
        <p:txBody>
          <a:bodyP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u="sng" dirty="0" smtClean="0">
                <a:solidFill>
                  <a:srgbClr val="FF6600"/>
                </a:solidFill>
              </a:rPr>
              <a:t>Reproducibility</a:t>
            </a:r>
            <a:r>
              <a:rPr lang="en-US" sz="2800" b="1" u="sng" dirty="0" smtClean="0">
                <a:solidFill>
                  <a:srgbClr val="000000"/>
                </a:solidFill>
              </a:rPr>
              <a:t>:</a:t>
            </a:r>
            <a:r>
              <a:rPr lang="en-US" sz="2800" b="1" dirty="0" smtClean="0">
                <a:solidFill>
                  <a:srgbClr val="000000"/>
                </a:solidFill>
              </a:rPr>
              <a:t>   </a:t>
            </a:r>
            <a:r>
              <a:rPr lang="en-US" sz="2000" dirty="0" smtClean="0">
                <a:solidFill>
                  <a:srgbClr val="000000"/>
                </a:solidFill>
              </a:rPr>
              <a:t>Close the loop between the raw data you post and your ultimate scientific conclusions.  This is a major trend in the field.  </a:t>
            </a:r>
            <a:r>
              <a:rPr lang="en-US" sz="2000" i="1" dirty="0" smtClean="0">
                <a:solidFill>
                  <a:srgbClr val="000000"/>
                </a:solidFill>
              </a:rPr>
              <a:t>Added advantage:</a:t>
            </a:r>
          </a:p>
          <a:p>
            <a:pPr algn="l"/>
            <a:r>
              <a:rPr lang="en-US" sz="2000" dirty="0" smtClean="0">
                <a:solidFill>
                  <a:srgbClr val="000000"/>
                </a:solidFill>
              </a:rPr>
              <a:t>if you’ve written your code modularly, this means you can take similar data and</a:t>
            </a:r>
          </a:p>
          <a:p>
            <a:pPr algn="l"/>
            <a:r>
              <a:rPr lang="en-US" sz="2000" dirty="0" smtClean="0">
                <a:solidFill>
                  <a:srgbClr val="000000"/>
                </a:solidFill>
              </a:rPr>
              <a:t>run a complex analysis on it quickly.  This is a very easy way to turn 1 first</a:t>
            </a:r>
          </a:p>
          <a:p>
            <a:pPr algn="l"/>
            <a:r>
              <a:rPr lang="en-US" sz="2000" dirty="0" smtClean="0">
                <a:solidFill>
                  <a:srgbClr val="000000"/>
                </a:solidFill>
              </a:rPr>
              <a:t>-authored publication into several additional co-authored publications (applying your</a:t>
            </a:r>
          </a:p>
          <a:p>
            <a:pPr algn="l"/>
            <a:r>
              <a:rPr lang="en-US" sz="2000" dirty="0" smtClean="0">
                <a:solidFill>
                  <a:srgbClr val="000000"/>
                </a:solidFill>
              </a:rPr>
              <a:t>methods to collaborators datasets)</a:t>
            </a:r>
            <a:endParaRPr lang="en-US" sz="2800" dirty="0" smtClean="0">
              <a:solidFill>
                <a:srgbClr val="FF6600"/>
              </a:solidFill>
            </a:endParaRPr>
          </a:p>
        </p:txBody>
      </p:sp>
    </p:spTree>
    <p:extLst>
      <p:ext uri="{BB962C8B-B14F-4D97-AF65-F5344CB8AC3E}">
        <p14:creationId xmlns:p14="http://schemas.microsoft.com/office/powerpoint/2010/main" val="1650694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453869" y="6237122"/>
            <a:ext cx="4808502" cy="802321"/>
          </a:xfrm>
        </p:spPr>
        <p:txBody>
          <a:bodyPr>
            <a:normAutofit/>
          </a:bodyPr>
          <a:lstStyle/>
          <a:p>
            <a:pPr algn="l"/>
            <a:r>
              <a:rPr lang="en-US" sz="1200" dirty="0" smtClean="0">
                <a:solidFill>
                  <a:srgbClr val="CE7D0D"/>
                </a:solidFill>
              </a:rPr>
              <a:t>Source</a:t>
            </a:r>
            <a:r>
              <a:rPr lang="en-US" sz="1200" dirty="0">
                <a:solidFill>
                  <a:srgbClr val="CE7D0D"/>
                </a:solidFill>
              </a:rPr>
              <a:t>: </a:t>
            </a:r>
            <a:r>
              <a:rPr lang="en-US" sz="1200" dirty="0">
                <a:solidFill>
                  <a:schemeClr val="bg1">
                    <a:lumMod val="75000"/>
                  </a:schemeClr>
                </a:solidFill>
              </a:rPr>
              <a:t>https://</a:t>
            </a:r>
            <a:r>
              <a:rPr lang="en-US" sz="1200" dirty="0" err="1">
                <a:solidFill>
                  <a:schemeClr val="bg1">
                    <a:lumMod val="75000"/>
                  </a:schemeClr>
                </a:solidFill>
              </a:rPr>
              <a:t>en.wikipedia.org</a:t>
            </a:r>
            <a:r>
              <a:rPr lang="en-US" sz="1200" dirty="0">
                <a:solidFill>
                  <a:schemeClr val="bg1">
                    <a:lumMod val="75000"/>
                  </a:schemeClr>
                </a:solidFill>
              </a:rPr>
              <a:t>/wiki/Smith%E2%80%93Waterman_algorithm</a:t>
            </a:r>
          </a:p>
        </p:txBody>
      </p:sp>
      <p:pic>
        <p:nvPicPr>
          <p:cNvPr id="2" name="Picture 1"/>
          <p:cNvPicPr>
            <a:picLocks noChangeAspect="1"/>
          </p:cNvPicPr>
          <p:nvPr/>
        </p:nvPicPr>
        <p:blipFill>
          <a:blip r:embed="rId2"/>
          <a:stretch>
            <a:fillRect/>
          </a:stretch>
        </p:blipFill>
        <p:spPr>
          <a:xfrm>
            <a:off x="762000" y="1041400"/>
            <a:ext cx="7620000" cy="4762500"/>
          </a:xfrm>
          <a:prstGeom prst="rect">
            <a:avLst/>
          </a:prstGeom>
        </p:spPr>
      </p:pic>
    </p:spTree>
    <p:extLst>
      <p:ext uri="{BB962C8B-B14F-4D97-AF65-F5344CB8AC3E}">
        <p14:creationId xmlns:p14="http://schemas.microsoft.com/office/powerpoint/2010/main" val="18469824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787114" y="207854"/>
            <a:ext cx="8950476" cy="1470025"/>
          </a:xfrm>
        </p:spPr>
        <p:txBody>
          <a:bodyPr>
            <a:normAutofit/>
          </a:bodyPr>
          <a:lstStyle/>
          <a:p>
            <a:r>
              <a:rPr lang="en-US" sz="3600" dirty="0" smtClean="0">
                <a:solidFill>
                  <a:srgbClr val="FA980E"/>
                </a:solidFill>
              </a:rPr>
              <a:t>Exercise</a:t>
            </a:r>
            <a:r>
              <a:rPr lang="en-US" sz="3600" dirty="0" smtClean="0"/>
              <a:t>: Duck vs. Yeast</a:t>
            </a:r>
            <a:endParaRPr lang="en-US" sz="3600" dirty="0">
              <a:solidFill>
                <a:srgbClr val="CE7D0D"/>
              </a:solidFill>
            </a:endParaRPr>
          </a:p>
        </p:txBody>
      </p:sp>
      <p:pic>
        <p:nvPicPr>
          <p:cNvPr id="8" name="Picture 7" descr="BLASTd_things.a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6205"/>
            <a:ext cx="3513385" cy="673590"/>
          </a:xfrm>
          <a:prstGeom prst="rect">
            <a:avLst/>
          </a:prstGeom>
        </p:spPr>
      </p:pic>
      <p:pic>
        <p:nvPicPr>
          <p:cNvPr id="9" name="Picture 8"/>
          <p:cNvPicPr>
            <a:picLocks noChangeAspect="1"/>
          </p:cNvPicPr>
          <p:nvPr/>
        </p:nvPicPr>
        <p:blipFill>
          <a:blip r:embed="rId3"/>
          <a:stretch>
            <a:fillRect/>
          </a:stretch>
        </p:blipFill>
        <p:spPr>
          <a:xfrm>
            <a:off x="224085" y="4383349"/>
            <a:ext cx="2202121" cy="2202121"/>
          </a:xfrm>
          <a:prstGeom prst="rect">
            <a:avLst/>
          </a:prstGeom>
        </p:spPr>
      </p:pic>
      <p:sp>
        <p:nvSpPr>
          <p:cNvPr id="10" name="TextBox 9"/>
          <p:cNvSpPr txBox="1"/>
          <p:nvPr/>
        </p:nvSpPr>
        <p:spPr>
          <a:xfrm>
            <a:off x="224085" y="6211669"/>
            <a:ext cx="1876026" cy="646331"/>
          </a:xfrm>
          <a:prstGeom prst="rect">
            <a:avLst/>
          </a:prstGeom>
          <a:noFill/>
        </p:spPr>
        <p:txBody>
          <a:bodyPr wrap="none" rtlCol="0">
            <a:spAutoFit/>
          </a:bodyPr>
          <a:lstStyle/>
          <a:p>
            <a:r>
              <a:rPr lang="en-US" dirty="0" smtClean="0"/>
              <a:t>Structure of Duck </a:t>
            </a:r>
          </a:p>
          <a:p>
            <a:r>
              <a:rPr lang="en-US" dirty="0" smtClean="0"/>
              <a:t>- </a:t>
            </a:r>
            <a:r>
              <a:rPr lang="en-US" dirty="0" err="1" smtClean="0"/>
              <a:t>crystallin</a:t>
            </a:r>
            <a:endParaRPr lang="en-US" dirty="0"/>
          </a:p>
        </p:txBody>
      </p:sp>
      <p:pic>
        <p:nvPicPr>
          <p:cNvPr id="11" name="Picture 10"/>
          <p:cNvPicPr>
            <a:picLocks noChangeAspect="1"/>
          </p:cNvPicPr>
          <p:nvPr/>
        </p:nvPicPr>
        <p:blipFill>
          <a:blip r:embed="rId4"/>
          <a:stretch>
            <a:fillRect/>
          </a:stretch>
        </p:blipFill>
        <p:spPr>
          <a:xfrm>
            <a:off x="224085" y="2091364"/>
            <a:ext cx="3289300" cy="2463800"/>
          </a:xfrm>
          <a:prstGeom prst="rect">
            <a:avLst/>
          </a:prstGeom>
        </p:spPr>
      </p:pic>
      <p:pic>
        <p:nvPicPr>
          <p:cNvPr id="12" name="Picture 11"/>
          <p:cNvPicPr>
            <a:picLocks noChangeAspect="1"/>
          </p:cNvPicPr>
          <p:nvPr/>
        </p:nvPicPr>
        <p:blipFill>
          <a:blip r:embed="rId5"/>
          <a:stretch>
            <a:fillRect/>
          </a:stretch>
        </p:blipFill>
        <p:spPr>
          <a:xfrm>
            <a:off x="4818811" y="2091363"/>
            <a:ext cx="3837502" cy="2544431"/>
          </a:xfrm>
          <a:prstGeom prst="rect">
            <a:avLst/>
          </a:prstGeom>
        </p:spPr>
      </p:pic>
      <p:sp>
        <p:nvSpPr>
          <p:cNvPr id="13" name="TextBox 12"/>
          <p:cNvSpPr txBox="1"/>
          <p:nvPr/>
        </p:nvSpPr>
        <p:spPr>
          <a:xfrm>
            <a:off x="5714030" y="6087623"/>
            <a:ext cx="3443571" cy="369332"/>
          </a:xfrm>
          <a:prstGeom prst="rect">
            <a:avLst/>
          </a:prstGeom>
          <a:noFill/>
        </p:spPr>
        <p:txBody>
          <a:bodyPr wrap="none" rtlCol="0">
            <a:spAutoFit/>
          </a:bodyPr>
          <a:lstStyle/>
          <a:p>
            <a:r>
              <a:rPr lang="en-US" i="1" dirty="0" smtClean="0"/>
              <a:t>Saccharomyces </a:t>
            </a:r>
            <a:r>
              <a:rPr lang="en-US" i="1" dirty="0" err="1" smtClean="0"/>
              <a:t>cerevisiae</a:t>
            </a:r>
            <a:r>
              <a:rPr lang="en-US" i="1" dirty="0" smtClean="0"/>
              <a:t> </a:t>
            </a:r>
            <a:r>
              <a:rPr lang="en-US" dirty="0" smtClean="0"/>
              <a:t>(a yeast)</a:t>
            </a:r>
            <a:endParaRPr lang="en-US" dirty="0"/>
          </a:p>
        </p:txBody>
      </p:sp>
    </p:spTree>
    <p:extLst>
      <p:ext uri="{BB962C8B-B14F-4D97-AF65-F5344CB8AC3E}">
        <p14:creationId xmlns:p14="http://schemas.microsoft.com/office/powerpoint/2010/main" val="21424382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9250" y="1563562"/>
            <a:ext cx="8325293" cy="2616101"/>
          </a:xfrm>
          <a:prstGeom prst="rect">
            <a:avLst/>
          </a:prstGeom>
        </p:spPr>
        <p:txBody>
          <a:bodyPr wrap="square">
            <a:spAutoFit/>
          </a:bodyPr>
          <a:lstStyle/>
          <a:p>
            <a:r>
              <a:rPr lang="en-US" sz="2800" b="1" dirty="0" err="1">
                <a:latin typeface="AndaleMono" charset="0"/>
              </a:rPr>
              <a:t>makeblastdb</a:t>
            </a:r>
            <a:r>
              <a:rPr lang="en-US" sz="2800" b="1" dirty="0">
                <a:latin typeface="AndaleMono" charset="0"/>
              </a:rPr>
              <a:t> </a:t>
            </a:r>
            <a:r>
              <a:rPr lang="en-US" sz="2800" b="1" dirty="0" smtClean="0">
                <a:latin typeface="AndaleMono" charset="0"/>
              </a:rPr>
              <a:t>–in </a:t>
            </a:r>
            <a:r>
              <a:rPr lang="en-US" sz="2800" b="1" dirty="0" err="1" smtClean="0">
                <a:latin typeface="AndaleMono" charset="0"/>
              </a:rPr>
              <a:t>orf_trans</a:t>
            </a:r>
            <a:r>
              <a:rPr lang="en-US" sz="2800" dirty="0" err="1" smtClean="0">
                <a:latin typeface="AndaleMono" charset="0"/>
              </a:rPr>
              <a:t>.fasta</a:t>
            </a:r>
            <a:r>
              <a:rPr lang="en-US" sz="2800" dirty="0" smtClean="0">
                <a:latin typeface="AndaleMono" charset="0"/>
              </a:rPr>
              <a:t> </a:t>
            </a:r>
            <a:r>
              <a:rPr lang="en-US" sz="2800" b="1" dirty="0">
                <a:latin typeface="AndaleMono" charset="0"/>
              </a:rPr>
              <a:t>-</a:t>
            </a:r>
            <a:r>
              <a:rPr lang="en-US" sz="2800" b="1" dirty="0" err="1">
                <a:latin typeface="AndaleMono" charset="0"/>
              </a:rPr>
              <a:t>input_type</a:t>
            </a:r>
            <a:r>
              <a:rPr lang="en-US" sz="2800" dirty="0">
                <a:latin typeface="AndaleMono" charset="0"/>
              </a:rPr>
              <a:t> </a:t>
            </a:r>
            <a:r>
              <a:rPr lang="en-US" sz="2800" dirty="0" err="1">
                <a:latin typeface="AndaleMono" charset="0"/>
              </a:rPr>
              <a:t>fasta</a:t>
            </a:r>
            <a:r>
              <a:rPr lang="en-US" sz="2800" dirty="0">
                <a:latin typeface="AndaleMono" charset="0"/>
              </a:rPr>
              <a:t> </a:t>
            </a:r>
            <a:r>
              <a:rPr lang="en-US" sz="2800" b="1" dirty="0">
                <a:latin typeface="AndaleMono" charset="0"/>
              </a:rPr>
              <a:t>-</a:t>
            </a:r>
            <a:r>
              <a:rPr lang="en-US" sz="2800" b="1" dirty="0" err="1">
                <a:latin typeface="AndaleMono" charset="0"/>
              </a:rPr>
              <a:t>dbtype</a:t>
            </a:r>
            <a:r>
              <a:rPr lang="en-US" sz="2800" dirty="0">
                <a:latin typeface="AndaleMono" charset="0"/>
              </a:rPr>
              <a:t> </a:t>
            </a:r>
            <a:r>
              <a:rPr lang="en-US" sz="2800" dirty="0" err="1" smtClean="0">
                <a:latin typeface="AndaleMono" charset="0"/>
              </a:rPr>
              <a:t>prot</a:t>
            </a:r>
            <a:endParaRPr lang="en-US" sz="2800" dirty="0" smtClean="0">
              <a:latin typeface="AndaleMono" charset="0"/>
            </a:endParaRPr>
          </a:p>
          <a:p>
            <a:endParaRPr lang="en-US" dirty="0">
              <a:latin typeface="AndaleMono" charset="0"/>
            </a:endParaRPr>
          </a:p>
          <a:p>
            <a:endParaRPr lang="en-US" dirty="0" smtClean="0">
              <a:latin typeface="AndaleMono" charset="0"/>
            </a:endParaRPr>
          </a:p>
          <a:p>
            <a:r>
              <a:rPr lang="en-US" dirty="0" smtClean="0">
                <a:latin typeface="AndaleMono" charset="0"/>
              </a:rPr>
              <a:t>(You can find the yeast genome yourself here:</a:t>
            </a:r>
          </a:p>
          <a:p>
            <a:r>
              <a:rPr lang="en-US" dirty="0">
                <a:latin typeface="AndaleMono" charset="0"/>
                <a:hlinkClick r:id="rId2"/>
              </a:rPr>
              <a:t>http://downloads.yeastgenome.org/sequence/S288C_reference/orf_protein</a:t>
            </a:r>
            <a:r>
              <a:rPr lang="en-US" dirty="0" smtClean="0">
                <a:latin typeface="AndaleMono" charset="0"/>
                <a:hlinkClick r:id="rId2"/>
              </a:rPr>
              <a:t>/)</a:t>
            </a:r>
            <a:endParaRPr lang="en-US" dirty="0" smtClean="0">
              <a:latin typeface="AndaleMono" charset="0"/>
            </a:endParaRPr>
          </a:p>
          <a:p>
            <a:endParaRPr lang="en-US" dirty="0" smtClean="0">
              <a:latin typeface="AndaleMono" charset="0"/>
            </a:endParaRPr>
          </a:p>
        </p:txBody>
      </p:sp>
      <p:sp>
        <p:nvSpPr>
          <p:cNvPr id="6" name="TextBox 5"/>
          <p:cNvSpPr txBox="1"/>
          <p:nvPr/>
        </p:nvSpPr>
        <p:spPr>
          <a:xfrm>
            <a:off x="297712" y="212651"/>
            <a:ext cx="8326831" cy="1477328"/>
          </a:xfrm>
          <a:prstGeom prst="rect">
            <a:avLst/>
          </a:prstGeom>
          <a:noFill/>
        </p:spPr>
        <p:txBody>
          <a:bodyPr wrap="none" rtlCol="0">
            <a:spAutoFit/>
          </a:bodyPr>
          <a:lstStyle/>
          <a:p>
            <a:endParaRPr lang="en-US" dirty="0" smtClean="0"/>
          </a:p>
          <a:p>
            <a:r>
              <a:rPr lang="en-US" dirty="0" smtClean="0"/>
              <a:t>Make a BLAST database from yeast translated genes (i.e. predicted protein sequences):</a:t>
            </a:r>
          </a:p>
          <a:p>
            <a:endParaRPr lang="en-US" dirty="0"/>
          </a:p>
          <a:p>
            <a:endParaRPr lang="en-US" dirty="0" smtClean="0"/>
          </a:p>
          <a:p>
            <a:endParaRPr lang="en-US" dirty="0"/>
          </a:p>
        </p:txBody>
      </p:sp>
    </p:spTree>
    <p:extLst>
      <p:ext uri="{BB962C8B-B14F-4D97-AF65-F5344CB8AC3E}">
        <p14:creationId xmlns:p14="http://schemas.microsoft.com/office/powerpoint/2010/main" val="11005685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8286" y="0"/>
            <a:ext cx="8950476" cy="1470025"/>
          </a:xfrm>
        </p:spPr>
        <p:txBody>
          <a:bodyPr>
            <a:normAutofit/>
          </a:bodyPr>
          <a:lstStyle/>
          <a:p>
            <a:r>
              <a:rPr lang="en-US" sz="3600" dirty="0" smtClean="0">
                <a:solidFill>
                  <a:srgbClr val="FA980E"/>
                </a:solidFill>
              </a:rPr>
              <a:t>Global Alignment</a:t>
            </a:r>
            <a:r>
              <a:rPr lang="en-US" sz="3600" dirty="0" smtClean="0"/>
              <a:t>: Needleman-</a:t>
            </a:r>
            <a:r>
              <a:rPr lang="en-US" sz="3600" dirty="0" err="1" smtClean="0"/>
              <a:t>Wunsch</a:t>
            </a:r>
            <a:endParaRPr lang="en-US" sz="3600" dirty="0">
              <a:solidFill>
                <a:srgbClr val="CE7D0D"/>
              </a:solidFill>
            </a:endParaRPr>
          </a:p>
        </p:txBody>
      </p:sp>
      <p:sp>
        <p:nvSpPr>
          <p:cNvPr id="3" name="Subtitle 2"/>
          <p:cNvSpPr>
            <a:spLocks noGrp="1"/>
          </p:cNvSpPr>
          <p:nvPr>
            <p:ph type="subTitle" idx="1"/>
          </p:nvPr>
        </p:nvSpPr>
        <p:spPr>
          <a:xfrm>
            <a:off x="0" y="1891581"/>
            <a:ext cx="9047238" cy="3787636"/>
          </a:xfrm>
        </p:spPr>
        <p:txBody>
          <a:bodyPr>
            <a:normAutofit/>
          </a:bodyPr>
          <a:lstStyle/>
          <a:p>
            <a:r>
              <a:rPr lang="en-US" b="1" dirty="0" smtClean="0">
                <a:solidFill>
                  <a:srgbClr val="FA980E"/>
                </a:solidFill>
              </a:rPr>
              <a:t>3. Fill in scores</a:t>
            </a:r>
            <a:r>
              <a:rPr lang="en-US" b="1" dirty="0">
                <a:solidFill>
                  <a:schemeClr val="bg1">
                    <a:lumMod val="50000"/>
                  </a:schemeClr>
                </a:solidFill>
              </a:rPr>
              <a:t>	</a:t>
            </a:r>
            <a:endParaRPr lang="en-US" b="1" dirty="0" smtClean="0">
              <a:solidFill>
                <a:srgbClr val="FA980E"/>
              </a:solidFill>
            </a:endParaRPr>
          </a:p>
        </p:txBody>
      </p:sp>
      <p:pic>
        <p:nvPicPr>
          <p:cNvPr id="4" name="Picture 3" descr="BLASTd_things.a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6205"/>
            <a:ext cx="3513385" cy="673590"/>
          </a:xfrm>
          <a:prstGeom prst="rect">
            <a:avLst/>
          </a:prstGeom>
        </p:spPr>
      </p:pic>
      <p:sp>
        <p:nvSpPr>
          <p:cNvPr id="5" name="TextBox 4"/>
          <p:cNvSpPr txBox="1"/>
          <p:nvPr/>
        </p:nvSpPr>
        <p:spPr>
          <a:xfrm>
            <a:off x="4369070" y="6504629"/>
            <a:ext cx="4865134" cy="261610"/>
          </a:xfrm>
          <a:prstGeom prst="rect">
            <a:avLst/>
          </a:prstGeom>
          <a:noFill/>
        </p:spPr>
        <p:txBody>
          <a:bodyPr wrap="none" rtlCol="0">
            <a:spAutoFit/>
          </a:bodyPr>
          <a:lstStyle/>
          <a:p>
            <a:r>
              <a:rPr lang="en-US" sz="1100" b="1" dirty="0">
                <a:solidFill>
                  <a:srgbClr val="FA980E"/>
                </a:solidFill>
              </a:rPr>
              <a:t>Source</a:t>
            </a:r>
            <a:r>
              <a:rPr lang="en-US" sz="1100" dirty="0"/>
              <a:t>: https://</a:t>
            </a:r>
            <a:r>
              <a:rPr lang="en-US" sz="1100" dirty="0" err="1"/>
              <a:t>en.wikipedia.org</a:t>
            </a:r>
            <a:r>
              <a:rPr lang="en-US" sz="1100" dirty="0"/>
              <a:t>/wiki/Needleman%E2%80%93Wunsch_algorithm</a:t>
            </a:r>
          </a:p>
        </p:txBody>
      </p:sp>
      <p:sp>
        <p:nvSpPr>
          <p:cNvPr id="8" name="TextBox 7"/>
          <p:cNvSpPr txBox="1"/>
          <p:nvPr/>
        </p:nvSpPr>
        <p:spPr>
          <a:xfrm>
            <a:off x="6362096" y="2606977"/>
            <a:ext cx="2761243" cy="3416320"/>
          </a:xfrm>
          <a:prstGeom prst="rect">
            <a:avLst/>
          </a:prstGeom>
          <a:noFill/>
        </p:spPr>
        <p:txBody>
          <a:bodyPr wrap="none" rtlCol="0">
            <a:spAutoFit/>
          </a:bodyPr>
          <a:lstStyle/>
          <a:p>
            <a:r>
              <a:rPr lang="en-US" dirty="0" smtClean="0"/>
              <a:t>Best score from left, above,</a:t>
            </a:r>
          </a:p>
          <a:p>
            <a:r>
              <a:rPr lang="en-US" dirty="0" smtClean="0"/>
              <a:t> or above-left</a:t>
            </a:r>
          </a:p>
          <a:p>
            <a:endParaRPr lang="en-US" dirty="0"/>
          </a:p>
          <a:p>
            <a:r>
              <a:rPr lang="en-US" dirty="0" smtClean="0"/>
              <a:t>+</a:t>
            </a:r>
          </a:p>
          <a:p>
            <a:endParaRPr lang="en-US" dirty="0"/>
          </a:p>
          <a:p>
            <a:r>
              <a:rPr lang="en-US" dirty="0" smtClean="0"/>
              <a:t>match/mismatch</a:t>
            </a:r>
          </a:p>
          <a:p>
            <a:r>
              <a:rPr lang="en-US" dirty="0" smtClean="0"/>
              <a:t>score if moving diagonally</a:t>
            </a:r>
          </a:p>
          <a:p>
            <a:endParaRPr lang="en-US" dirty="0"/>
          </a:p>
          <a:p>
            <a:r>
              <a:rPr lang="en-US" b="1" dirty="0" smtClean="0"/>
              <a:t>OR</a:t>
            </a:r>
          </a:p>
          <a:p>
            <a:endParaRPr lang="en-US" b="1" dirty="0"/>
          </a:p>
          <a:p>
            <a:r>
              <a:rPr lang="en-US" dirty="0" smtClean="0"/>
              <a:t>Gap penalty if moving up</a:t>
            </a:r>
          </a:p>
          <a:p>
            <a:r>
              <a:rPr lang="en-US" dirty="0" smtClean="0"/>
              <a:t>or down</a:t>
            </a:r>
            <a:endParaRPr lang="en-US" dirty="0"/>
          </a:p>
        </p:txBody>
      </p:sp>
      <p:pic>
        <p:nvPicPr>
          <p:cNvPr id="6" name="Picture 5"/>
          <p:cNvPicPr>
            <a:picLocks noChangeAspect="1"/>
          </p:cNvPicPr>
          <p:nvPr/>
        </p:nvPicPr>
        <p:blipFill>
          <a:blip r:embed="rId3"/>
          <a:stretch>
            <a:fillRect/>
          </a:stretch>
        </p:blipFill>
        <p:spPr>
          <a:xfrm>
            <a:off x="1524000" y="2594428"/>
            <a:ext cx="3882571" cy="3882571"/>
          </a:xfrm>
          <a:prstGeom prst="rect">
            <a:avLst/>
          </a:prstGeom>
        </p:spPr>
      </p:pic>
    </p:spTree>
    <p:extLst>
      <p:ext uri="{BB962C8B-B14F-4D97-AF65-F5344CB8AC3E}">
        <p14:creationId xmlns:p14="http://schemas.microsoft.com/office/powerpoint/2010/main" val="14189777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55489</TotalTime>
  <Words>1750</Words>
  <Application>Microsoft Macintosh PowerPoint</Application>
  <PresentationFormat>On-screen Show (4:3)</PresentationFormat>
  <Paragraphs>480</Paragraphs>
  <Slides>53</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AndaleMono</vt:lpstr>
      <vt:lpstr>Calibri</vt:lpstr>
      <vt:lpstr>Chalkduster</vt:lpstr>
      <vt:lpstr>Times New Roman</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Exercise: Duck vs. Yeast</vt:lpstr>
      <vt:lpstr>PowerPoint Presentation</vt:lpstr>
      <vt:lpstr>Global Alignment: Needleman-Wunsch</vt:lpstr>
      <vt:lpstr>Local Alignment: Smith-Waterman</vt:lpstr>
      <vt:lpstr>Tree building methods: Parsimony</vt:lpstr>
      <vt:lpstr>Parsimony: Long Branch Attraction</vt:lpstr>
      <vt:lpstr>Tree building methods: Bayesian (Metropolis-Coupled MCMC or MC3) </vt:lpstr>
      <vt:lpstr>PowerPoint Presentation</vt:lpstr>
      <vt:lpstr>PowerPoint Presentation</vt:lpstr>
      <vt:lpstr>Data visualization: principles</vt:lpstr>
      <vt:lpstr>Pre-attentive attributes</vt:lpstr>
      <vt:lpstr>The Hotel Monte Carlo: permutation tests</vt:lpstr>
      <vt:lpstr>PowerPoint Presentation</vt:lpstr>
      <vt:lpstr>Compositional Methods for HGT Detection</vt:lpstr>
      <vt:lpstr>2nd Order Uniform Markov Models: </vt:lpstr>
      <vt:lpstr>3rd Order Approximation to English Words</vt:lpstr>
      <vt:lpstr>Types of Networks – Erdős–Rényi model </vt:lpstr>
      <vt:lpstr>Types of Networks – Barabási–Albert model  </vt:lpstr>
      <vt:lpstr>K-means clustering– unsupervised</vt:lpstr>
      <vt:lpstr>PowerPoint Presentation</vt:lpstr>
      <vt:lpstr>Random Forest Analysis – Supervised Classifier</vt:lpstr>
      <vt:lpstr>Combining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Oregon State University</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Interactive Demo: Perspectives on Microbial Communities in Health and Disease </dc:title>
  <dc:creator>Jesse Zaneveld</dc:creator>
  <cp:lastModifiedBy>Jesse Zaneveld</cp:lastModifiedBy>
  <cp:revision>254</cp:revision>
  <dcterms:created xsi:type="dcterms:W3CDTF">2016-02-05T21:04:08Z</dcterms:created>
  <dcterms:modified xsi:type="dcterms:W3CDTF">2018-03-01T16:44:30Z</dcterms:modified>
</cp:coreProperties>
</file>